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36" r:id="rId2"/>
    <p:sldId id="381" r:id="rId3"/>
    <p:sldId id="403" r:id="rId4"/>
    <p:sldId id="774" r:id="rId5"/>
    <p:sldId id="789" r:id="rId6"/>
    <p:sldId id="406" r:id="rId7"/>
    <p:sldId id="970" r:id="rId8"/>
    <p:sldId id="971" r:id="rId9"/>
    <p:sldId id="972" r:id="rId10"/>
    <p:sldId id="513" r:id="rId11"/>
    <p:sldId id="882" r:id="rId12"/>
    <p:sldId id="412" r:id="rId13"/>
    <p:sldId id="413" r:id="rId14"/>
    <p:sldId id="914" r:id="rId15"/>
    <p:sldId id="821" r:id="rId16"/>
    <p:sldId id="417" r:id="rId17"/>
    <p:sldId id="822" r:id="rId18"/>
    <p:sldId id="823" r:id="rId19"/>
    <p:sldId id="825" r:id="rId20"/>
    <p:sldId id="947" r:id="rId21"/>
    <p:sldId id="826" r:id="rId22"/>
    <p:sldId id="973" r:id="rId23"/>
    <p:sldId id="974" r:id="rId24"/>
    <p:sldId id="975" r:id="rId25"/>
    <p:sldId id="980" r:id="rId26"/>
    <p:sldId id="981" r:id="rId27"/>
    <p:sldId id="976" r:id="rId28"/>
    <p:sldId id="977" r:id="rId29"/>
    <p:sldId id="978" r:id="rId30"/>
    <p:sldId id="832" r:id="rId31"/>
    <p:sldId id="866" r:id="rId32"/>
    <p:sldId id="833" r:id="rId33"/>
    <p:sldId id="767" r:id="rId34"/>
    <p:sldId id="647" r:id="rId35"/>
    <p:sldId id="648" r:id="rId36"/>
    <p:sldId id="649" r:id="rId37"/>
    <p:sldId id="979" r:id="rId38"/>
    <p:sldId id="795" r:id="rId39"/>
    <p:sldId id="834" r:id="rId40"/>
    <p:sldId id="891" r:id="rId41"/>
    <p:sldId id="953" r:id="rId42"/>
    <p:sldId id="858" r:id="rId43"/>
    <p:sldId id="954" r:id="rId44"/>
    <p:sldId id="860" r:id="rId45"/>
    <p:sldId id="457" r:id="rId46"/>
  </p:sldIdLst>
  <p:sldSz cx="9906000" cy="6858000" type="A4"/>
  <p:notesSz cx="6858000" cy="9947275"/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76">
          <p15:clr>
            <a:srgbClr val="A4A3A4"/>
          </p15:clr>
        </p15:guide>
        <p15:guide id="2" orient="horz" pos="725">
          <p15:clr>
            <a:srgbClr val="A4A3A4"/>
          </p15:clr>
        </p15:guide>
        <p15:guide id="3">
          <p15:clr>
            <a:srgbClr val="A4A3A4"/>
          </p15:clr>
        </p15:guide>
        <p15:guide id="4" pos="262">
          <p15:clr>
            <a:srgbClr val="A4A3A4"/>
          </p15:clr>
        </p15:guide>
        <p15:guide id="5" pos="59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6D8"/>
    <a:srgbClr val="4BACC6"/>
    <a:srgbClr val="E40000"/>
    <a:srgbClr val="E46C00"/>
    <a:srgbClr val="5CB4CC"/>
    <a:srgbClr val="C00000"/>
    <a:srgbClr val="0000FF"/>
    <a:srgbClr val="E46C0A"/>
    <a:srgbClr val="FF66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8659" autoAdjust="0"/>
  </p:normalViewPr>
  <p:slideViewPr>
    <p:cSldViewPr snapToGrid="0" snapToObjects="1">
      <p:cViewPr varScale="1">
        <p:scale>
          <a:sx n="88" d="100"/>
          <a:sy n="88" d="100"/>
        </p:scale>
        <p:origin x="1158" y="96"/>
      </p:cViewPr>
      <p:guideLst>
        <p:guide orient="horz" pos="4076"/>
        <p:guide orient="horz" pos="725"/>
        <p:guide/>
        <p:guide pos="262"/>
        <p:guide pos="59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4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___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___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___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8141366616035"/>
          <c:y val="7.9795769821777746E-2"/>
          <c:w val="0.81251077097505209"/>
          <c:h val="0.53787611139982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Sheet1!$B$4:$M$4</c:f>
              <c:numCache>
                <c:formatCode>0.0_ </c:formatCode>
                <c:ptCount val="12"/>
                <c:pt idx="0">
                  <c:v>252</c:v>
                </c:pt>
                <c:pt idx="1">
                  <c:v>193.9</c:v>
                </c:pt>
                <c:pt idx="2">
                  <c:v>254.3</c:v>
                </c:pt>
                <c:pt idx="3">
                  <c:v>208.4</c:v>
                </c:pt>
                <c:pt idx="4">
                  <c:v>209.6</c:v>
                </c:pt>
                <c:pt idx="5">
                  <c:v>217.2</c:v>
                </c:pt>
                <c:pt idx="6">
                  <c:v>197.1</c:v>
                </c:pt>
                <c:pt idx="7">
                  <c:v>218.6</c:v>
                </c:pt>
                <c:pt idx="8">
                  <c:v>270.89999999999998</c:v>
                </c:pt>
                <c:pt idx="9">
                  <c:v>270.39999999999998</c:v>
                </c:pt>
                <c:pt idx="10">
                  <c:v>295.8</c:v>
                </c:pt>
                <c:pt idx="11">
                  <c:v>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8B-4472-8506-B98CB833AF29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rgbClr val="E46C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280.89999999999998</c:v>
                </c:pt>
                <c:pt idx="1">
                  <c:v>171.8</c:v>
                </c:pt>
                <c:pt idx="2">
                  <c:v>265.60000000000002</c:v>
                </c:pt>
                <c:pt idx="3">
                  <c:v>231.9</c:v>
                </c:pt>
                <c:pt idx="4">
                  <c:v>228.8</c:v>
                </c:pt>
                <c:pt idx="5">
                  <c:v>227.4</c:v>
                </c:pt>
                <c:pt idx="6">
                  <c:v>188.9</c:v>
                </c:pt>
                <c:pt idx="7">
                  <c:v>210.3</c:v>
                </c:pt>
                <c:pt idx="8">
                  <c:v>239.4</c:v>
                </c:pt>
                <c:pt idx="9" formatCode="0.0_ ">
                  <c:v>238</c:v>
                </c:pt>
                <c:pt idx="10">
                  <c:v>254.8</c:v>
                </c:pt>
                <c:pt idx="11">
                  <c:v>266.10000000000002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8B-4472-8506-B98CB833AF29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2019年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236.7</c:v>
                </c:pt>
                <c:pt idx="1">
                  <c:v>148.19999999999999</c:v>
                </c:pt>
                <c:pt idx="2" formatCode="0.0_ ">
                  <c:v>252</c:v>
                </c:pt>
                <c:pt idx="3" formatCode="0.0_ ">
                  <c:v>198</c:v>
                </c:pt>
                <c:pt idx="4">
                  <c:v>191.3</c:v>
                </c:pt>
                <c:pt idx="5">
                  <c:v>205.6</c:v>
                </c:pt>
                <c:pt idx="6">
                  <c:v>180.8</c:v>
                </c:pt>
                <c:pt idx="7">
                  <c:v>195.8</c:v>
                </c:pt>
                <c:pt idx="8">
                  <c:v>227.1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DD-4627-AAF1-6FCD21513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443332104"/>
        <c:axId val="443332496"/>
      </c:barChart>
      <c:catAx>
        <c:axId val="443332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3332496"/>
        <c:crosses val="autoZero"/>
        <c:auto val="1"/>
        <c:lblAlgn val="ctr"/>
        <c:lblOffset val="100"/>
        <c:noMultiLvlLbl val="0"/>
      </c:catAx>
      <c:valAx>
        <c:axId val="443332496"/>
        <c:scaling>
          <c:orientation val="minMax"/>
          <c:min val="0"/>
        </c:scaling>
        <c:delete val="0"/>
        <c:axPos val="l"/>
        <c:numFmt formatCode="0_ 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zh-CN"/>
          </a:p>
        </c:txPr>
        <c:crossAx val="443332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chemeClr val="tx1"/>
            </a:solidFill>
          </a:ln>
        </c:spPr>
        <c:txPr>
          <a:bodyPr/>
          <a:lstStyle/>
          <a:p>
            <a:pPr rtl="0">
              <a:defRPr sz="1500"/>
            </a:pPr>
            <a:endParaRPr lang="zh-CN"/>
          </a:p>
        </c:txPr>
      </c:dTable>
    </c:plotArea>
    <c:plotVisOnly val="1"/>
    <c:dispBlanksAs val="gap"/>
    <c:showDLblsOverMax val="0"/>
  </c:chart>
  <c:txPr>
    <a:bodyPr/>
    <a:lstStyle/>
    <a:p>
      <a:pPr>
        <a:defRPr sz="1800" b="1"/>
      </a:pPr>
      <a:endParaRPr lang="zh-CN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33276643990927"/>
          <c:y val="0.12273360816647111"/>
          <c:w val="0.84274886621315914"/>
          <c:h val="0.56997251668630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Sheet1!$B$4:$M$4</c:f>
              <c:numCache>
                <c:formatCode>0.0_ </c:formatCode>
                <c:ptCount val="12"/>
                <c:pt idx="0">
                  <c:v>0.7</c:v>
                </c:pt>
                <c:pt idx="1">
                  <c:v>1.8</c:v>
                </c:pt>
                <c:pt idx="2">
                  <c:v>3.1</c:v>
                </c:pt>
                <c:pt idx="3">
                  <c:v>3.4</c:v>
                </c:pt>
                <c:pt idx="4">
                  <c:v>4.5</c:v>
                </c:pt>
                <c:pt idx="5">
                  <c:v>5.9</c:v>
                </c:pt>
                <c:pt idx="6">
                  <c:v>5.7</c:v>
                </c:pt>
                <c:pt idx="7">
                  <c:v>6.8</c:v>
                </c:pt>
                <c:pt idx="8">
                  <c:v>7.8</c:v>
                </c:pt>
                <c:pt idx="9">
                  <c:v>9.1</c:v>
                </c:pt>
                <c:pt idx="10">
                  <c:v>12.3</c:v>
                </c:pt>
                <c:pt idx="11">
                  <c:v>16.3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7F-4C6F-BD42-91222D4417C9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rgbClr val="E46C0A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Sheet1!$B$5:$M$5</c:f>
              <c:numCache>
                <c:formatCode>0.0_ </c:formatCode>
                <c:ptCount val="12"/>
                <c:pt idx="0">
                  <c:v>3.8</c:v>
                </c:pt>
                <c:pt idx="1">
                  <c:v>3.4</c:v>
                </c:pt>
                <c:pt idx="2">
                  <c:v>6.8</c:v>
                </c:pt>
                <c:pt idx="3">
                  <c:v>8.1999999999999993</c:v>
                </c:pt>
                <c:pt idx="4">
                  <c:v>10.199999999999999</c:v>
                </c:pt>
                <c:pt idx="5">
                  <c:v>8.4</c:v>
                </c:pt>
                <c:pt idx="6">
                  <c:v>8.4</c:v>
                </c:pt>
                <c:pt idx="7">
                  <c:v>10.1228</c:v>
                </c:pt>
                <c:pt idx="8">
                  <c:v>12.122400000000001</c:v>
                </c:pt>
                <c:pt idx="9">
                  <c:v>13.786300000000001</c:v>
                </c:pt>
                <c:pt idx="10">
                  <c:v>16.9343</c:v>
                </c:pt>
                <c:pt idx="11">
                  <c:v>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7F-4C6F-BD42-91222D4417C9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2019年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Sheet1!$B$6:$M$6</c:f>
              <c:numCache>
                <c:formatCode>0.0_ </c:formatCode>
                <c:ptCount val="12"/>
                <c:pt idx="0">
                  <c:v>9.6</c:v>
                </c:pt>
                <c:pt idx="1">
                  <c:v>5.3</c:v>
                </c:pt>
                <c:pt idx="2">
                  <c:v>11.4</c:v>
                </c:pt>
                <c:pt idx="3">
                  <c:v>9.6999999999999993</c:v>
                </c:pt>
                <c:pt idx="4">
                  <c:v>10.4</c:v>
                </c:pt>
                <c:pt idx="5">
                  <c:v>15.2</c:v>
                </c:pt>
                <c:pt idx="6">
                  <c:v>8</c:v>
                </c:pt>
                <c:pt idx="7">
                  <c:v>8.5</c:v>
                </c:pt>
                <c:pt idx="8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7F-4C6F-BD42-91222D441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040064"/>
        <c:axId val="446040456"/>
      </c:barChart>
      <c:catAx>
        <c:axId val="44604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6040456"/>
        <c:crosses val="autoZero"/>
        <c:auto val="1"/>
        <c:lblAlgn val="ctr"/>
        <c:lblOffset val="100"/>
        <c:noMultiLvlLbl val="0"/>
      </c:catAx>
      <c:valAx>
        <c:axId val="446040456"/>
        <c:scaling>
          <c:orientation val="minMax"/>
          <c:max val="24"/>
          <c:min val="0"/>
        </c:scaling>
        <c:delete val="0"/>
        <c:axPos val="l"/>
        <c:numFmt formatCode="0_ " sourceLinked="0"/>
        <c:majorTickMark val="in"/>
        <c:minorTickMark val="none"/>
        <c:tickLblPos val="nextTo"/>
        <c:crossAx val="446040064"/>
        <c:crosses val="autoZero"/>
        <c:crossBetween val="between"/>
        <c:majorUnit val="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 b="1"/>
      </a:pPr>
      <a:endParaRPr lang="zh-CN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8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71400237908592"/>
          <c:y val="0.13711234715730541"/>
          <c:w val="0.73269805168428537"/>
          <c:h val="0.73620404671514594"/>
        </c:manualLayout>
      </c:layout>
      <c:pie3DChart>
        <c:varyColors val="1"/>
        <c:ser>
          <c:idx val="2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7000">
              <a:noFill/>
              <a:prstDash val="solid"/>
            </a:ln>
          </c:spPr>
          <c:explosion val="22"/>
          <c:dPt>
            <c:idx val="0"/>
            <c:bubble3D val="0"/>
            <c:spPr>
              <a:solidFill>
                <a:srgbClr val="82C6D8"/>
              </a:solidFill>
              <a:ln w="170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57-4FBD-A327-837915432291}"/>
              </c:ext>
            </c:extLst>
          </c:dPt>
          <c:dPt>
            <c:idx val="1"/>
            <c:bubble3D val="0"/>
            <c:spPr>
              <a:solidFill>
                <a:srgbClr val="E46C00"/>
              </a:solidFill>
              <a:ln w="170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57-4FBD-A327-837915432291}"/>
              </c:ext>
            </c:extLst>
          </c:dPt>
          <c:dPt>
            <c:idx val="2"/>
            <c:bubble3D val="0"/>
            <c:spPr>
              <a:solidFill>
                <a:srgbClr val="E40000"/>
              </a:solidFill>
              <a:ln w="170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57-4FBD-A327-837915432291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170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57-4FBD-A327-837915432291}"/>
              </c:ext>
            </c:extLst>
          </c:dPt>
          <c:dLbls>
            <c:dLbl>
              <c:idx val="0"/>
              <c:layout>
                <c:manualLayout>
                  <c:x val="-0.12314586576783061"/>
                  <c:y val="7.89234443019099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A57-4FBD-A327-83791543229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365577373972413"/>
                  <c:y val="-9.287094815346163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A57-4FBD-A327-83791543229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15473753066511E-2"/>
                  <c:y val="5.3705457302621138E-3"/>
                </c:manualLayout>
              </c:layout>
              <c:tx>
                <c:rich>
                  <a:bodyPr/>
                  <a:lstStyle/>
                  <a:p>
                    <a:fld id="{6AC91588-6841-4209-A74D-61F9DF4EECC3}" type="CATEGORYNAME">
                      <a:rPr lang="zh-CN" altLang="en-US" smtClean="0"/>
                      <a:pPr/>
                      <a:t>[类别名称]</a:t>
                    </a:fld>
                    <a:fld id="{4E4E842B-4C54-497A-856D-114537C6B0E3}" type="PERCENTAGE">
                      <a:rPr lang="en-US" altLang="zh-CN" baseline="0" smtClean="0"/>
                      <a:pPr/>
                      <a:t>[百分比]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A57-4FBD-A327-837915432291}"/>
                </c:ext>
                <c:ext xmlns:c15="http://schemas.microsoft.com/office/drawing/2012/chart" uri="{CE6537A1-D6FC-4f65-9D91-7224C49458BB}">
                  <c15:layout>
                    <c:manualLayout>
                      <c:w val="0.19053982479459905"/>
                      <c:h val="0.2544117268680690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4660334774857473E-2"/>
                  <c:y val="-0.15287585494114631"/>
                </c:manualLayout>
              </c:layout>
              <c:tx>
                <c:rich>
                  <a:bodyPr/>
                  <a:lstStyle/>
                  <a:p>
                    <a:fld id="{22E8FB99-26DD-49D8-AD16-48A9F06109A5}" type="CATEGORYNAME">
                      <a:rPr lang="zh-CN" altLang="en-US" smtClean="0"/>
                      <a:pPr/>
                      <a:t>[类别名称]</a:t>
                    </a:fld>
                    <a:fld id="{0453BF94-6822-4E3C-95BA-BB623E23B6E6}" type="PERCENTAGE">
                      <a:rPr lang="en-US" altLang="zh-CN" baseline="0" smtClean="0"/>
                      <a:pPr/>
                      <a:t>[百分比]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A57-4FBD-A327-83791543229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纯电动乘用车</c:v>
                </c:pt>
                <c:pt idx="1">
                  <c:v>纯电动商用车</c:v>
                </c:pt>
                <c:pt idx="2">
                  <c:v>插电式混合动力商用车</c:v>
                </c:pt>
                <c:pt idx="3">
                  <c:v>插电式混合动力乘用车</c:v>
                </c:pt>
              </c:strCache>
            </c:strRef>
          </c:cat>
          <c:val>
            <c:numRef>
              <c:f>Sheet1!$B$2:$E$2</c:f>
              <c:numCache>
                <c:formatCode>0_ </c:formatCode>
                <c:ptCount val="4"/>
                <c:pt idx="0">
                  <c:v>616245</c:v>
                </c:pt>
                <c:pt idx="1">
                  <c:v>75599</c:v>
                </c:pt>
                <c:pt idx="2">
                  <c:v>3294</c:v>
                </c:pt>
                <c:pt idx="3">
                  <c:v>175966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A57-4FBD-A327-83791543229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8500">
          <a:solidFill>
            <a:srgbClr val="FFFFFF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黑体" pitchFamily="49" charset="-122"/>
          <a:ea typeface="黑体" pitchFamily="49" charset="-122"/>
          <a:cs typeface="宋体"/>
        </a:defRPr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0942237016309"/>
          <c:y val="8.2405187256394619E-2"/>
          <c:w val="0.85786921669109972"/>
          <c:h val="0.57719760279738364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2017年</c:v>
                </c:pt>
              </c:strCache>
            </c:strRef>
          </c:tx>
          <c:spPr>
            <a:ln w="57150" cap="rnd">
              <a:solidFill>
                <a:srgbClr val="4BACC6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00B050"/>
              </a:solidFill>
              <a:ln w="57150">
                <a:solidFill>
                  <a:srgbClr val="4BACC6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Sheet1!$C$2:$C$13</c:f>
              <c:numCache>
                <c:formatCode>0.0_ </c:formatCode>
                <c:ptCount val="12"/>
                <c:pt idx="0">
                  <c:v>44</c:v>
                </c:pt>
                <c:pt idx="1">
                  <c:v>48.2</c:v>
                </c:pt>
                <c:pt idx="2">
                  <c:v>45.6</c:v>
                </c:pt>
                <c:pt idx="3">
                  <c:v>42.6</c:v>
                </c:pt>
                <c:pt idx="4">
                  <c:v>41.7</c:v>
                </c:pt>
                <c:pt idx="5">
                  <c:v>41.3</c:v>
                </c:pt>
                <c:pt idx="6">
                  <c:v>40.5</c:v>
                </c:pt>
                <c:pt idx="7">
                  <c:v>41</c:v>
                </c:pt>
                <c:pt idx="8">
                  <c:v>41.2</c:v>
                </c:pt>
                <c:pt idx="9">
                  <c:v>44.2</c:v>
                </c:pt>
                <c:pt idx="10">
                  <c:v>45.8</c:v>
                </c:pt>
                <c:pt idx="11">
                  <c:v>48.8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F1E-4CF1-88CC-FC696A1EEA12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2018年</c:v>
                </c:pt>
              </c:strCache>
            </c:strRef>
          </c:tx>
          <c:spPr>
            <a:ln w="57150" cap="sq">
              <a:solidFill>
                <a:srgbClr val="E46C0A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46C0A"/>
              </a:solidFill>
              <a:ln w="57150">
                <a:solidFill>
                  <a:srgbClr val="E46C0A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Sheet1!$D$2:$D$13</c:f>
              <c:numCache>
                <c:formatCode>0.0_ </c:formatCode>
                <c:ptCount val="12"/>
                <c:pt idx="0">
                  <c:v>43.5</c:v>
                </c:pt>
                <c:pt idx="1">
                  <c:v>47.4</c:v>
                </c:pt>
                <c:pt idx="2">
                  <c:v>45.9</c:v>
                </c:pt>
                <c:pt idx="3">
                  <c:v>42.3</c:v>
                </c:pt>
                <c:pt idx="4">
                  <c:v>41.6</c:v>
                </c:pt>
                <c:pt idx="5">
                  <c:v>40.4</c:v>
                </c:pt>
                <c:pt idx="6">
                  <c:v>40.1</c:v>
                </c:pt>
                <c:pt idx="7">
                  <c:v>38.200000000000003</c:v>
                </c:pt>
                <c:pt idx="8">
                  <c:v>39.1</c:v>
                </c:pt>
                <c:pt idx="9">
                  <c:v>41.6</c:v>
                </c:pt>
                <c:pt idx="10">
                  <c:v>41.9</c:v>
                </c:pt>
                <c:pt idx="11">
                  <c:v>43.9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F1E-4CF1-88CC-FC696A1EEA12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2019年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C00000"/>
              </a:solidFill>
              <a:ln w="57150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Sheet1!$E$2:$E$13</c:f>
              <c:numCache>
                <c:formatCode>0.0_ </c:formatCode>
                <c:ptCount val="12"/>
                <c:pt idx="0">
                  <c:v>41.2</c:v>
                </c:pt>
                <c:pt idx="1">
                  <c:v>42.9</c:v>
                </c:pt>
                <c:pt idx="2">
                  <c:v>41.3</c:v>
                </c:pt>
                <c:pt idx="3">
                  <c:v>37.1</c:v>
                </c:pt>
                <c:pt idx="4">
                  <c:v>36.200000000000003</c:v>
                </c:pt>
                <c:pt idx="5">
                  <c:v>38.4</c:v>
                </c:pt>
                <c:pt idx="6">
                  <c:v>36.4</c:v>
                </c:pt>
                <c:pt idx="7">
                  <c:v>37.200000000000003</c:v>
                </c:pt>
                <c:pt idx="8">
                  <c:v>37.700000000000003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F1E-4CF1-88CC-FC696A1EE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825624"/>
        <c:axId val="446826016"/>
      </c:lineChart>
      <c:catAx>
        <c:axId val="44682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6826016"/>
        <c:crosses val="autoZero"/>
        <c:auto val="1"/>
        <c:lblAlgn val="ctr"/>
        <c:lblOffset val="100"/>
        <c:noMultiLvlLbl val="0"/>
      </c:catAx>
      <c:valAx>
        <c:axId val="446826016"/>
        <c:scaling>
          <c:orientation val="minMax"/>
          <c:max val="50"/>
          <c:min val="30"/>
        </c:scaling>
        <c:delete val="0"/>
        <c:axPos val="l"/>
        <c:numFmt formatCode="0_ 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46825624"/>
        <c:crosses val="autoZero"/>
        <c:crossBetween val="between"/>
        <c:majorUnit val="5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2018年1-9月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中国</c:v>
                </c:pt>
                <c:pt idx="1">
                  <c:v>德系</c:v>
                </c:pt>
                <c:pt idx="2">
                  <c:v>日系</c:v>
                </c:pt>
                <c:pt idx="3">
                  <c:v>美系</c:v>
                </c:pt>
                <c:pt idx="4">
                  <c:v>韩系</c:v>
                </c:pt>
                <c:pt idx="5">
                  <c:v>法系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0.42</c:v>
                </c:pt>
                <c:pt idx="1">
                  <c:v>0.217</c:v>
                </c:pt>
                <c:pt idx="2">
                  <c:v>0.185</c:v>
                </c:pt>
                <c:pt idx="3">
                  <c:v>0.107</c:v>
                </c:pt>
                <c:pt idx="4">
                  <c:v>4.7E-2</c:v>
                </c:pt>
                <c:pt idx="5">
                  <c:v>1.4999999999999999E-2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35-4D4C-B49C-727F376567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2019年1-9月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中国</c:v>
                </c:pt>
                <c:pt idx="1">
                  <c:v>德系</c:v>
                </c:pt>
                <c:pt idx="2">
                  <c:v>日系</c:v>
                </c:pt>
                <c:pt idx="3">
                  <c:v>美系</c:v>
                </c:pt>
                <c:pt idx="4">
                  <c:v>韩系</c:v>
                </c:pt>
                <c:pt idx="5">
                  <c:v>法系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0.38700000000000001</c:v>
                </c:pt>
                <c:pt idx="1">
                  <c:v>0.24</c:v>
                </c:pt>
                <c:pt idx="2">
                  <c:v>0.217</c:v>
                </c:pt>
                <c:pt idx="3">
                  <c:v>9.4E-2</c:v>
                </c:pt>
                <c:pt idx="4">
                  <c:v>4.4999999999999998E-2</c:v>
                </c:pt>
                <c:pt idx="5">
                  <c:v>7.0000000000000001E-3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35-4D4C-B49C-727F37656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axId val="446827192"/>
        <c:axId val="446827584"/>
      </c:barChart>
      <c:catAx>
        <c:axId val="44682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6827584"/>
        <c:crossesAt val="0"/>
        <c:auto val="1"/>
        <c:lblAlgn val="ctr"/>
        <c:lblOffset val="100"/>
        <c:noMultiLvlLbl val="0"/>
      </c:catAx>
      <c:valAx>
        <c:axId val="446827584"/>
        <c:scaling>
          <c:orientation val="minMax"/>
        </c:scaling>
        <c:delete val="0"/>
        <c:axPos val="l"/>
        <c:numFmt formatCode="0%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6827192"/>
        <c:crosses val="autoZero"/>
        <c:crossBetween val="between"/>
        <c:minorUnit val="0.1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0858635736103"/>
          <c:y val="7.9273978440316334E-2"/>
          <c:w val="0.76850768240581491"/>
          <c:h val="0.899345243410408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集团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上汽</c:v>
                </c:pt>
                <c:pt idx="1">
                  <c:v>吉利</c:v>
                </c:pt>
                <c:pt idx="2">
                  <c:v>长安</c:v>
                </c:pt>
                <c:pt idx="3">
                  <c:v>东风</c:v>
                </c:pt>
                <c:pt idx="4">
                  <c:v>长城</c:v>
                </c:pt>
                <c:pt idx="5">
                  <c:v>北汽</c:v>
                </c:pt>
                <c:pt idx="6">
                  <c:v>奇瑞</c:v>
                </c:pt>
                <c:pt idx="7">
                  <c:v>一汽</c:v>
                </c:pt>
                <c:pt idx="8">
                  <c:v>比亚迪</c:v>
                </c:pt>
                <c:pt idx="9">
                  <c:v>江淮</c:v>
                </c:pt>
                <c:pt idx="10">
                  <c:v>广汽</c:v>
                </c:pt>
                <c:pt idx="11">
                  <c:v>重汽</c:v>
                </c:pt>
                <c:pt idx="12">
                  <c:v>华晨</c:v>
                </c:pt>
                <c:pt idx="13">
                  <c:v>陕汽</c:v>
                </c:pt>
                <c:pt idx="14">
                  <c:v>众泰</c:v>
                </c:pt>
              </c:strCache>
            </c:strRef>
          </c:cat>
          <c:val>
            <c:numRef>
              <c:f>Sheet1!$B$2:$B$16</c:f>
              <c:numCache>
                <c:formatCode>0.0_ </c:formatCode>
                <c:ptCount val="15"/>
                <c:pt idx="0">
                  <c:v>174.4</c:v>
                </c:pt>
                <c:pt idx="1">
                  <c:v>96</c:v>
                </c:pt>
                <c:pt idx="2">
                  <c:v>94.4</c:v>
                </c:pt>
                <c:pt idx="3">
                  <c:v>81</c:v>
                </c:pt>
                <c:pt idx="4">
                  <c:v>72.400000000000006</c:v>
                </c:pt>
                <c:pt idx="5">
                  <c:v>69.599999999999994</c:v>
                </c:pt>
                <c:pt idx="6">
                  <c:v>46.8</c:v>
                </c:pt>
                <c:pt idx="7">
                  <c:v>44.2</c:v>
                </c:pt>
                <c:pt idx="8">
                  <c:v>33.1</c:v>
                </c:pt>
                <c:pt idx="9">
                  <c:v>31.9</c:v>
                </c:pt>
                <c:pt idx="10">
                  <c:v>28</c:v>
                </c:pt>
                <c:pt idx="11">
                  <c:v>21.3</c:v>
                </c:pt>
                <c:pt idx="12">
                  <c:v>18.100000000000001</c:v>
                </c:pt>
                <c:pt idx="13">
                  <c:v>14.1</c:v>
                </c:pt>
                <c:pt idx="14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D6-4783-B51D-F9FB99ADE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494793016"/>
        <c:axId val="494793408"/>
      </c:barChart>
      <c:catAx>
        <c:axId val="4947930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zh-CN"/>
          </a:p>
        </c:txPr>
        <c:crossAx val="494793408"/>
        <c:crosses val="autoZero"/>
        <c:auto val="1"/>
        <c:lblAlgn val="ctr"/>
        <c:lblOffset val="100"/>
        <c:tickLblSkip val="1"/>
        <c:noMultiLvlLbl val="0"/>
      </c:catAx>
      <c:valAx>
        <c:axId val="494793408"/>
        <c:scaling>
          <c:orientation val="minMax"/>
          <c:max val="200"/>
          <c:min val="0"/>
        </c:scaling>
        <c:delete val="0"/>
        <c:axPos val="t"/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zh-CN"/>
          </a:p>
        </c:txPr>
        <c:crossAx val="494793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5658480372707"/>
          <c:y val="8.7291781751605832E-2"/>
          <c:w val="0.78461567165889434"/>
          <c:h val="0.899345243410408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集团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上汽</c:v>
                </c:pt>
                <c:pt idx="1">
                  <c:v>吉利</c:v>
                </c:pt>
                <c:pt idx="2">
                  <c:v>长城</c:v>
                </c:pt>
                <c:pt idx="3">
                  <c:v>长安</c:v>
                </c:pt>
                <c:pt idx="4">
                  <c:v>奇瑞</c:v>
                </c:pt>
                <c:pt idx="5">
                  <c:v>东风</c:v>
                </c:pt>
                <c:pt idx="6">
                  <c:v>比亚迪</c:v>
                </c:pt>
                <c:pt idx="7">
                  <c:v>北汽</c:v>
                </c:pt>
                <c:pt idx="8">
                  <c:v>广汽</c:v>
                </c:pt>
                <c:pt idx="9">
                  <c:v>一汽</c:v>
                </c:pt>
                <c:pt idx="10">
                  <c:v>众泰</c:v>
                </c:pt>
                <c:pt idx="11">
                  <c:v>江淮</c:v>
                </c:pt>
                <c:pt idx="12">
                  <c:v>华晨</c:v>
                </c:pt>
                <c:pt idx="13">
                  <c:v>华泰</c:v>
                </c:pt>
                <c:pt idx="14">
                  <c:v>东南</c:v>
                </c:pt>
              </c:strCache>
            </c:strRef>
          </c:cat>
          <c:val>
            <c:numRef>
              <c:f>Sheet1!$B$2:$B$16</c:f>
              <c:numCache>
                <c:formatCode>0.0_ </c:formatCode>
                <c:ptCount val="15"/>
                <c:pt idx="0">
                  <c:v>135.6</c:v>
                </c:pt>
                <c:pt idx="1">
                  <c:v>96</c:v>
                </c:pt>
                <c:pt idx="2">
                  <c:v>62.6</c:v>
                </c:pt>
                <c:pt idx="3">
                  <c:v>56.4</c:v>
                </c:pt>
                <c:pt idx="4">
                  <c:v>42.9</c:v>
                </c:pt>
                <c:pt idx="5">
                  <c:v>37</c:v>
                </c:pt>
                <c:pt idx="6">
                  <c:v>33.1</c:v>
                </c:pt>
                <c:pt idx="7">
                  <c:v>30.8</c:v>
                </c:pt>
                <c:pt idx="8">
                  <c:v>28</c:v>
                </c:pt>
                <c:pt idx="9">
                  <c:v>15.4</c:v>
                </c:pt>
                <c:pt idx="10">
                  <c:v>13.5</c:v>
                </c:pt>
                <c:pt idx="11">
                  <c:v>12.5</c:v>
                </c:pt>
                <c:pt idx="12">
                  <c:v>12.4</c:v>
                </c:pt>
                <c:pt idx="13">
                  <c:v>3.9</c:v>
                </c:pt>
                <c:pt idx="14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AE-44CC-BFD3-3D7356D5E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494794584"/>
        <c:axId val="494794976"/>
      </c:barChart>
      <c:catAx>
        <c:axId val="4947945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zh-CN"/>
          </a:p>
        </c:txPr>
        <c:crossAx val="494794976"/>
        <c:crosses val="autoZero"/>
        <c:auto val="1"/>
        <c:lblAlgn val="ctr"/>
        <c:lblOffset val="100"/>
        <c:tickLblSkip val="1"/>
        <c:noMultiLvlLbl val="0"/>
      </c:catAx>
      <c:valAx>
        <c:axId val="494794976"/>
        <c:scaling>
          <c:orientation val="minMax"/>
          <c:max val="170"/>
          <c:min val="0"/>
        </c:scaling>
        <c:delete val="0"/>
        <c:axPos val="t"/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zh-CN"/>
          </a:p>
        </c:txPr>
        <c:crossAx val="494794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7432892785312"/>
          <c:y val="0.10131395063498615"/>
          <c:w val="0.79945213395164638"/>
          <c:h val="0.89934524341040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集团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东风</c:v>
                </c:pt>
                <c:pt idx="1">
                  <c:v>上汽</c:v>
                </c:pt>
                <c:pt idx="2">
                  <c:v>北汽</c:v>
                </c:pt>
                <c:pt idx="3">
                  <c:v>长安</c:v>
                </c:pt>
                <c:pt idx="4">
                  <c:v>一汽</c:v>
                </c:pt>
                <c:pt idx="5">
                  <c:v>重汽</c:v>
                </c:pt>
                <c:pt idx="6">
                  <c:v>江淮</c:v>
                </c:pt>
                <c:pt idx="7">
                  <c:v>陕汽</c:v>
                </c:pt>
                <c:pt idx="8">
                  <c:v>长城</c:v>
                </c:pt>
                <c:pt idx="9">
                  <c:v>成都大运</c:v>
                </c:pt>
                <c:pt idx="10">
                  <c:v>华晨</c:v>
                </c:pt>
                <c:pt idx="11">
                  <c:v>唐骏欧铃</c:v>
                </c:pt>
                <c:pt idx="12">
                  <c:v>郑州宇通</c:v>
                </c:pt>
                <c:pt idx="13">
                  <c:v>金龙集团</c:v>
                </c:pt>
                <c:pt idx="14">
                  <c:v>奇瑞</c:v>
                </c:pt>
              </c:strCache>
            </c:strRef>
          </c:cat>
          <c:val>
            <c:numRef>
              <c:f>Sheet1!$B$2:$B$16</c:f>
              <c:numCache>
                <c:formatCode>0.0_ </c:formatCode>
                <c:ptCount val="15"/>
                <c:pt idx="0">
                  <c:v>44</c:v>
                </c:pt>
                <c:pt idx="1">
                  <c:v>38.799999999999997</c:v>
                </c:pt>
                <c:pt idx="2">
                  <c:v>38.799999999999997</c:v>
                </c:pt>
                <c:pt idx="3">
                  <c:v>38.1</c:v>
                </c:pt>
                <c:pt idx="4">
                  <c:v>28.8</c:v>
                </c:pt>
                <c:pt idx="5">
                  <c:v>21.3</c:v>
                </c:pt>
                <c:pt idx="6">
                  <c:v>19.399999999999999</c:v>
                </c:pt>
                <c:pt idx="7">
                  <c:v>14.1</c:v>
                </c:pt>
                <c:pt idx="8">
                  <c:v>9.8000000000000007</c:v>
                </c:pt>
                <c:pt idx="9">
                  <c:v>5.9</c:v>
                </c:pt>
                <c:pt idx="10">
                  <c:v>5.8</c:v>
                </c:pt>
                <c:pt idx="11">
                  <c:v>4.2</c:v>
                </c:pt>
                <c:pt idx="12">
                  <c:v>4.2</c:v>
                </c:pt>
                <c:pt idx="13">
                  <c:v>4</c:v>
                </c:pt>
                <c:pt idx="1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1F-46FA-AFA2-98669362A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494796152"/>
        <c:axId val="494796544"/>
      </c:barChart>
      <c:catAx>
        <c:axId val="4947961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zh-CN"/>
          </a:p>
        </c:txPr>
        <c:crossAx val="494796544"/>
        <c:crosses val="autoZero"/>
        <c:auto val="1"/>
        <c:lblAlgn val="ctr"/>
        <c:lblOffset val="100"/>
        <c:tickLblSkip val="1"/>
        <c:noMultiLvlLbl val="0"/>
      </c:catAx>
      <c:valAx>
        <c:axId val="494796544"/>
        <c:scaling>
          <c:orientation val="minMax"/>
          <c:max val="55"/>
          <c:min val="0"/>
        </c:scaling>
        <c:delete val="0"/>
        <c:axPos val="t"/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zh-CN"/>
          </a:p>
        </c:txPr>
        <c:crossAx val="494796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86141139154741"/>
          <c:y val="3.4762766242354998E-2"/>
          <c:w val="0.83317385959373647"/>
          <c:h val="0.61275936992900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2018.1-9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上汽</c:v>
                </c:pt>
                <c:pt idx="1">
                  <c:v>东风</c:v>
                </c:pt>
                <c:pt idx="2">
                  <c:v>一汽</c:v>
                </c:pt>
                <c:pt idx="3">
                  <c:v>北汽</c:v>
                </c:pt>
                <c:pt idx="4">
                  <c:v>广汽</c:v>
                </c:pt>
                <c:pt idx="5">
                  <c:v>长安</c:v>
                </c:pt>
                <c:pt idx="6">
                  <c:v>吉利</c:v>
                </c:pt>
                <c:pt idx="7">
                  <c:v>长城</c:v>
                </c:pt>
                <c:pt idx="8">
                  <c:v>华晨</c:v>
                </c:pt>
                <c:pt idx="9">
                  <c:v>奇瑞</c:v>
                </c:pt>
              </c:strCache>
            </c:strRef>
          </c:cat>
          <c:val>
            <c:numRef>
              <c:f>Sheet1!$B$2:$B$11</c:f>
              <c:numCache>
                <c:formatCode>0.0_ </c:formatCode>
                <c:ptCount val="10"/>
                <c:pt idx="0">
                  <c:v>511.9</c:v>
                </c:pt>
                <c:pt idx="1">
                  <c:v>274.10000000000002</c:v>
                </c:pt>
                <c:pt idx="2">
                  <c:v>255.7</c:v>
                </c:pt>
                <c:pt idx="3">
                  <c:v>171</c:v>
                </c:pt>
                <c:pt idx="4">
                  <c:v>155.4</c:v>
                </c:pt>
                <c:pt idx="5">
                  <c:v>160.4</c:v>
                </c:pt>
                <c:pt idx="6">
                  <c:v>115.3</c:v>
                </c:pt>
                <c:pt idx="7">
                  <c:v>67.7</c:v>
                </c:pt>
                <c:pt idx="8">
                  <c:v>56.9</c:v>
                </c:pt>
                <c:pt idx="9">
                  <c:v>51.9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0A-4AE6-954F-F35F658B01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2019.1-9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上汽</c:v>
                </c:pt>
                <c:pt idx="1">
                  <c:v>东风</c:v>
                </c:pt>
                <c:pt idx="2">
                  <c:v>一汽</c:v>
                </c:pt>
                <c:pt idx="3">
                  <c:v>北汽</c:v>
                </c:pt>
                <c:pt idx="4">
                  <c:v>广汽</c:v>
                </c:pt>
                <c:pt idx="5">
                  <c:v>长安</c:v>
                </c:pt>
                <c:pt idx="6">
                  <c:v>吉利</c:v>
                </c:pt>
                <c:pt idx="7">
                  <c:v>长城</c:v>
                </c:pt>
                <c:pt idx="8">
                  <c:v>华晨</c:v>
                </c:pt>
                <c:pt idx="9">
                  <c:v>奇瑞</c:v>
                </c:pt>
              </c:strCache>
            </c:strRef>
          </c:cat>
          <c:val>
            <c:numRef>
              <c:f>Sheet1!$C$2:$C$11</c:f>
              <c:numCache>
                <c:formatCode>0.0_ </c:formatCode>
                <c:ptCount val="10"/>
                <c:pt idx="0">
                  <c:v>437.5</c:v>
                </c:pt>
                <c:pt idx="1">
                  <c:v>257.2</c:v>
                </c:pt>
                <c:pt idx="2">
                  <c:v>246.1</c:v>
                </c:pt>
                <c:pt idx="3">
                  <c:v>160.69999999999999</c:v>
                </c:pt>
                <c:pt idx="4">
                  <c:v>150.80000000000001</c:v>
                </c:pt>
                <c:pt idx="5">
                  <c:v>122.6</c:v>
                </c:pt>
                <c:pt idx="6">
                  <c:v>96</c:v>
                </c:pt>
                <c:pt idx="7">
                  <c:v>72.400000000000006</c:v>
                </c:pt>
                <c:pt idx="8">
                  <c:v>57.9</c:v>
                </c:pt>
                <c:pt idx="9">
                  <c:v>50.6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0A-4AE6-954F-F35F658B0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-13"/>
        <c:axId val="494632680"/>
        <c:axId val="494633072"/>
      </c:barChart>
      <c:catAx>
        <c:axId val="49463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4633072"/>
        <c:crossesAt val="0"/>
        <c:auto val="1"/>
        <c:lblAlgn val="ctr"/>
        <c:lblOffset val="100"/>
        <c:noMultiLvlLbl val="0"/>
      </c:catAx>
      <c:valAx>
        <c:axId val="494633072"/>
        <c:scaling>
          <c:orientation val="minMax"/>
        </c:scaling>
        <c:delete val="0"/>
        <c:axPos val="l"/>
        <c:numFmt formatCode="0_ " sourceLinked="0"/>
        <c:majorTickMark val="in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4632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02391236558469"/>
          <c:y val="0.14941414554358243"/>
          <c:w val="0.81251077097505209"/>
          <c:h val="0.5337107331523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Sheet1!$B$4:$M$4</c:f>
              <c:numCache>
                <c:formatCode>0.0_ </c:formatCode>
                <c:ptCount val="12"/>
                <c:pt idx="0">
                  <c:v>5.8</c:v>
                </c:pt>
                <c:pt idx="1">
                  <c:v>5</c:v>
                </c:pt>
                <c:pt idx="2">
                  <c:v>7</c:v>
                </c:pt>
                <c:pt idx="3">
                  <c:v>6.8</c:v>
                </c:pt>
                <c:pt idx="4">
                  <c:v>7</c:v>
                </c:pt>
                <c:pt idx="5">
                  <c:v>8.1</c:v>
                </c:pt>
                <c:pt idx="6">
                  <c:v>6.9</c:v>
                </c:pt>
                <c:pt idx="7">
                  <c:v>7.4</c:v>
                </c:pt>
                <c:pt idx="8">
                  <c:v>8.3000000000000007</c:v>
                </c:pt>
                <c:pt idx="9">
                  <c:v>8.8000000000000007</c:v>
                </c:pt>
                <c:pt idx="10">
                  <c:v>8.8000000000000007</c:v>
                </c:pt>
                <c:pt idx="11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BD-4B12-A469-4F4707A25CD4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rgbClr val="E46C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7.9</c:v>
                </c:pt>
                <c:pt idx="1">
                  <c:v>5.6</c:v>
                </c:pt>
                <c:pt idx="2" formatCode="0.0_ ">
                  <c:v>9</c:v>
                </c:pt>
                <c:pt idx="3">
                  <c:v>9.4</c:v>
                </c:pt>
                <c:pt idx="4">
                  <c:v>9.3000000000000007</c:v>
                </c:pt>
                <c:pt idx="5">
                  <c:v>9.9</c:v>
                </c:pt>
                <c:pt idx="6">
                  <c:v>9.4</c:v>
                </c:pt>
                <c:pt idx="7">
                  <c:v>8.9</c:v>
                </c:pt>
                <c:pt idx="8">
                  <c:v>8.4</c:v>
                </c:pt>
                <c:pt idx="9">
                  <c:v>7.1</c:v>
                </c:pt>
                <c:pt idx="10">
                  <c:v>7.7</c:v>
                </c:pt>
                <c:pt idx="11" formatCode="0.0_ 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BD-4B12-A469-4F4707A25CD4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2019年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8.3000000000000007</c:v>
                </c:pt>
                <c:pt idx="1">
                  <c:v>5.7</c:v>
                </c:pt>
                <c:pt idx="2" formatCode="0.0_ ">
                  <c:v>9</c:v>
                </c:pt>
                <c:pt idx="3" formatCode="0.0_ ">
                  <c:v>8.3000000000000007</c:v>
                </c:pt>
                <c:pt idx="4" formatCode="0.0_ ">
                  <c:v>7.8</c:v>
                </c:pt>
                <c:pt idx="5" formatCode="0.0_ ">
                  <c:v>9.6</c:v>
                </c:pt>
                <c:pt idx="6" formatCode="0.0_ ">
                  <c:v>8.1</c:v>
                </c:pt>
                <c:pt idx="7" formatCode="0.0_ ">
                  <c:v>8.9</c:v>
                </c:pt>
                <c:pt idx="8" formatCode="0.0_ 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45-4593-903B-BC7D2FAE5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494634248"/>
        <c:axId val="494634640"/>
      </c:barChart>
      <c:catAx>
        <c:axId val="494634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4634640"/>
        <c:crosses val="autoZero"/>
        <c:auto val="1"/>
        <c:lblAlgn val="ctr"/>
        <c:lblOffset val="100"/>
        <c:noMultiLvlLbl val="0"/>
      </c:catAx>
      <c:valAx>
        <c:axId val="494634640"/>
        <c:scaling>
          <c:orientation val="minMax"/>
          <c:max val="12"/>
          <c:min val="0"/>
        </c:scaling>
        <c:delete val="0"/>
        <c:axPos val="l"/>
        <c:numFmt formatCode="0_ 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zh-CN"/>
          </a:p>
        </c:txPr>
        <c:crossAx val="494634248"/>
        <c:crosses val="autoZero"/>
        <c:crossBetween val="between"/>
        <c:majorUnit val="2"/>
      </c:valAx>
      <c:dTable>
        <c:showHorzBorder val="1"/>
        <c:showVertBorder val="1"/>
        <c:showOutline val="1"/>
        <c:showKeys val="1"/>
        <c:spPr>
          <a:ln>
            <a:solidFill>
              <a:schemeClr val="tx1"/>
            </a:solidFill>
          </a:ln>
        </c:spPr>
        <c:txPr>
          <a:bodyPr/>
          <a:lstStyle/>
          <a:p>
            <a:pPr rtl="0">
              <a:defRPr sz="1600"/>
            </a:pPr>
            <a:endParaRPr lang="zh-CN"/>
          </a:p>
        </c:txPr>
      </c:dTable>
    </c:plotArea>
    <c:plotVisOnly val="1"/>
    <c:dispBlanksAs val="gap"/>
    <c:showDLblsOverMax val="0"/>
  </c:chart>
  <c:txPr>
    <a:bodyPr/>
    <a:lstStyle/>
    <a:p>
      <a:pPr>
        <a:defRPr sz="1800" b="1"/>
      </a:pPr>
      <a:endParaRPr lang="zh-CN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200" b="1" u="sng" dirty="0">
                <a:solidFill>
                  <a:schemeClr val="tx1"/>
                </a:solidFill>
                <a:effectLst/>
                <a:latin typeface="+mj-ea"/>
                <a:ea typeface="+mj-ea"/>
              </a:rPr>
              <a:t>2019</a:t>
            </a:r>
            <a:r>
              <a:rPr lang="zh-CN" altLang="en-US" sz="2200" b="1" u="sng" dirty="0">
                <a:solidFill>
                  <a:schemeClr val="tx1"/>
                </a:solidFill>
                <a:effectLst/>
                <a:latin typeface="+mj-ea"/>
                <a:ea typeface="+mj-ea"/>
              </a:rPr>
              <a:t>年</a:t>
            </a:r>
            <a:r>
              <a:rPr lang="en-US" altLang="zh-CN" sz="2200" b="1" u="sng" dirty="0">
                <a:solidFill>
                  <a:schemeClr val="tx1"/>
                </a:solidFill>
                <a:effectLst/>
                <a:latin typeface="+mj-ea"/>
                <a:ea typeface="+mj-ea"/>
              </a:rPr>
              <a:t>1-8</a:t>
            </a:r>
            <a:r>
              <a:rPr lang="zh-CN" altLang="en-US" sz="2200" b="1" u="sng" dirty="0">
                <a:solidFill>
                  <a:schemeClr val="tx1"/>
                </a:solidFill>
                <a:effectLst/>
                <a:latin typeface="+mj-ea"/>
                <a:ea typeface="+mj-ea"/>
              </a:rPr>
              <a:t>月重点企业营业收入增长变化趋势</a:t>
            </a:r>
            <a:endParaRPr lang="zh-CN" altLang="zh-CN" sz="2200" b="1" u="sng" dirty="0">
              <a:solidFill>
                <a:schemeClr val="tx1"/>
              </a:solidFill>
              <a:effectLst/>
              <a:latin typeface="+mj-ea"/>
              <a:ea typeface="+mj-ea"/>
            </a:endParaRPr>
          </a:p>
        </c:rich>
      </c:tx>
      <c:layout>
        <c:manualLayout>
          <c:xMode val="edge"/>
          <c:yMode val="edge"/>
          <c:x val="0.2201897222943766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0382345548403918E-2"/>
          <c:y val="0.23996801599511691"/>
          <c:w val="0.9272851008532742"/>
          <c:h val="0.67629353032407946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ln w="57150" cap="rnd">
              <a:solidFill>
                <a:srgbClr val="E46C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46C00"/>
              </a:solidFill>
              <a:ln w="57150">
                <a:solidFill>
                  <a:srgbClr val="E46C00"/>
                </a:solidFill>
              </a:ln>
              <a:effectLst/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BFB-44FF-AE2C-A1073B4CAF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BFB-44FF-AE2C-A1073B4CAF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BFB-44FF-AE2C-A1073B4CAF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BFB-44FF-AE2C-A1073B4CAF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BFB-44FF-AE2C-A1073B4CAF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/>
                  </a:pPr>
                  <a:endParaRPr lang="zh-CN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BFB-44FF-AE2C-A1073B4CAF1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BFB-44FF-AE2C-A1073B4CAF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BFB-44FF-AE2C-A1073B4CAF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1-2月</c:v>
                </c:pt>
                <c:pt idx="1">
                  <c:v>1-3月</c:v>
                </c:pt>
                <c:pt idx="2">
                  <c:v>1-4月</c:v>
                </c:pt>
                <c:pt idx="3">
                  <c:v>1-5月</c:v>
                </c:pt>
                <c:pt idx="4">
                  <c:v>1-6月</c:v>
                </c:pt>
                <c:pt idx="5">
                  <c:v>1-7月</c:v>
                </c:pt>
                <c:pt idx="6">
                  <c:v>1-8月</c:v>
                </c:pt>
                <c:pt idx="7">
                  <c:v>1-9月</c:v>
                </c:pt>
                <c:pt idx="8">
                  <c:v>1-10月</c:v>
                </c:pt>
                <c:pt idx="9">
                  <c:v>1-11月</c:v>
                </c:pt>
                <c:pt idx="10">
                  <c:v>1-12月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8.4</c:v>
                </c:pt>
                <c:pt idx="1">
                  <c:v>10.7</c:v>
                </c:pt>
                <c:pt idx="2">
                  <c:v>13.3</c:v>
                </c:pt>
                <c:pt idx="3">
                  <c:v>13.7</c:v>
                </c:pt>
                <c:pt idx="4">
                  <c:v>12.5</c:v>
                </c:pt>
                <c:pt idx="5">
                  <c:v>11.1</c:v>
                </c:pt>
                <c:pt idx="6">
                  <c:v>10.5</c:v>
                </c:pt>
                <c:pt idx="7">
                  <c:v>8.3000000000000007</c:v>
                </c:pt>
                <c:pt idx="8">
                  <c:v>6.9</c:v>
                </c:pt>
                <c:pt idx="9">
                  <c:v>5.7</c:v>
                </c:pt>
                <c:pt idx="10" formatCode="0.0_ 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BFB-44FF-AE2C-A1073B4CAF10}"/>
            </c:ext>
          </c:extLst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C00000"/>
              </a:solidFill>
              <a:ln w="57150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0000FF"/>
                    </a:solidFill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1-2月</c:v>
                </c:pt>
                <c:pt idx="1">
                  <c:v>1-3月</c:v>
                </c:pt>
                <c:pt idx="2">
                  <c:v>1-4月</c:v>
                </c:pt>
                <c:pt idx="3">
                  <c:v>1-5月</c:v>
                </c:pt>
                <c:pt idx="4">
                  <c:v>1-6月</c:v>
                </c:pt>
                <c:pt idx="5">
                  <c:v>1-7月</c:v>
                </c:pt>
                <c:pt idx="6">
                  <c:v>1-8月</c:v>
                </c:pt>
                <c:pt idx="7">
                  <c:v>1-9月</c:v>
                </c:pt>
                <c:pt idx="8">
                  <c:v>1-10月</c:v>
                </c:pt>
                <c:pt idx="9">
                  <c:v>1-11月</c:v>
                </c:pt>
                <c:pt idx="10">
                  <c:v>1-12月</c:v>
                </c:pt>
              </c:strCache>
            </c:strRef>
          </c:cat>
          <c:val>
            <c:numRef>
              <c:f>Sheet1!$F$2:$F$12</c:f>
              <c:numCache>
                <c:formatCode>0.0_ </c:formatCode>
                <c:ptCount val="11"/>
                <c:pt idx="0">
                  <c:v>-10</c:v>
                </c:pt>
                <c:pt idx="1">
                  <c:v>-7.6</c:v>
                </c:pt>
                <c:pt idx="2">
                  <c:v>-9.1999999999999993</c:v>
                </c:pt>
                <c:pt idx="3">
                  <c:v>-9.6</c:v>
                </c:pt>
                <c:pt idx="4">
                  <c:v>-8.1</c:v>
                </c:pt>
                <c:pt idx="5">
                  <c:v>-7.8</c:v>
                </c:pt>
                <c:pt idx="6">
                  <c:v>-7.1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EBFB-44FF-AE2C-A1073B4CA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443312"/>
        <c:axId val="494443704"/>
      </c:lineChart>
      <c:catAx>
        <c:axId val="494443312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4443704"/>
        <c:crosses val="autoZero"/>
        <c:auto val="1"/>
        <c:lblAlgn val="ctr"/>
        <c:lblOffset val="100"/>
        <c:noMultiLvlLbl val="0"/>
      </c:catAx>
      <c:valAx>
        <c:axId val="494443704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4443312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12698174869288"/>
          <c:y val="4.712900435136288E-3"/>
          <c:w val="9.7218322769219198E-2"/>
          <c:h val="0.235501815317689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32228876995045"/>
          <c:y val="0.17728079158356141"/>
          <c:w val="0.81251077097505209"/>
          <c:h val="0.5337107331523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Sheet1!$B$4:$M$4</c:f>
              <c:numCache>
                <c:formatCode>0.0_ </c:formatCode>
                <c:ptCount val="12"/>
                <c:pt idx="0">
                  <c:v>221.8</c:v>
                </c:pt>
                <c:pt idx="1">
                  <c:v>163.30000000000001</c:v>
                </c:pt>
                <c:pt idx="2">
                  <c:v>209.6</c:v>
                </c:pt>
                <c:pt idx="3">
                  <c:v>172.2</c:v>
                </c:pt>
                <c:pt idx="4">
                  <c:v>175.1</c:v>
                </c:pt>
                <c:pt idx="5">
                  <c:v>183.2</c:v>
                </c:pt>
                <c:pt idx="6">
                  <c:v>167.8</c:v>
                </c:pt>
                <c:pt idx="7">
                  <c:v>187.5</c:v>
                </c:pt>
                <c:pt idx="8">
                  <c:v>234.3</c:v>
                </c:pt>
                <c:pt idx="9">
                  <c:v>235.2</c:v>
                </c:pt>
                <c:pt idx="10">
                  <c:v>258.89999999999998</c:v>
                </c:pt>
                <c:pt idx="11">
                  <c:v>265.3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F4-4118-9968-B6830E0A5363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rgbClr val="E46C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245.6</c:v>
                </c:pt>
                <c:pt idx="1">
                  <c:v>147.6</c:v>
                </c:pt>
                <c:pt idx="2">
                  <c:v>216.9</c:v>
                </c:pt>
                <c:pt idx="3">
                  <c:v>191.4</c:v>
                </c:pt>
                <c:pt idx="4">
                  <c:v>188.9</c:v>
                </c:pt>
                <c:pt idx="5">
                  <c:v>187.4</c:v>
                </c:pt>
                <c:pt idx="6" formatCode="0.0_ ">
                  <c:v>159</c:v>
                </c:pt>
                <c:pt idx="7" formatCode="0.0_ ">
                  <c:v>179</c:v>
                </c:pt>
                <c:pt idx="8" formatCode="0.0_ ">
                  <c:v>206</c:v>
                </c:pt>
                <c:pt idx="9">
                  <c:v>204.7</c:v>
                </c:pt>
                <c:pt idx="10">
                  <c:v>217.3</c:v>
                </c:pt>
                <c:pt idx="11">
                  <c:v>223.3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F4-4118-9968-B6830E0A5363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2019年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202.1</c:v>
                </c:pt>
                <c:pt idx="1">
                  <c:v>121.9</c:v>
                </c:pt>
                <c:pt idx="2">
                  <c:v>201.9</c:v>
                </c:pt>
                <c:pt idx="3">
                  <c:v>157.5</c:v>
                </c:pt>
                <c:pt idx="4">
                  <c:v>156.1</c:v>
                </c:pt>
                <c:pt idx="5">
                  <c:v>172.8</c:v>
                </c:pt>
                <c:pt idx="6">
                  <c:v>152.80000000000001</c:v>
                </c:pt>
                <c:pt idx="7">
                  <c:v>165.3</c:v>
                </c:pt>
                <c:pt idx="8">
                  <c:v>193.1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D6-4DA0-9E64-73E801A4F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443780040"/>
        <c:axId val="443780432"/>
      </c:barChart>
      <c:catAx>
        <c:axId val="443780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3780432"/>
        <c:crosses val="autoZero"/>
        <c:auto val="1"/>
        <c:lblAlgn val="ctr"/>
        <c:lblOffset val="100"/>
        <c:noMultiLvlLbl val="0"/>
      </c:catAx>
      <c:valAx>
        <c:axId val="443780432"/>
        <c:scaling>
          <c:orientation val="minMax"/>
          <c:max val="300"/>
          <c:min val="0"/>
        </c:scaling>
        <c:delete val="0"/>
        <c:axPos val="l"/>
        <c:numFmt formatCode="0_ 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zh-CN"/>
          </a:p>
        </c:txPr>
        <c:crossAx val="443780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chemeClr val="tx1"/>
            </a:solidFill>
          </a:ln>
        </c:spPr>
        <c:txPr>
          <a:bodyPr/>
          <a:lstStyle/>
          <a:p>
            <a:pPr rtl="0">
              <a:defRPr sz="1500"/>
            </a:pPr>
            <a:endParaRPr lang="zh-CN"/>
          </a:p>
        </c:txPr>
      </c:dTable>
    </c:plotArea>
    <c:plotVisOnly val="1"/>
    <c:dispBlanksAs val="gap"/>
    <c:showDLblsOverMax val="0"/>
  </c:chart>
  <c:txPr>
    <a:bodyPr/>
    <a:lstStyle/>
    <a:p>
      <a:pPr>
        <a:defRPr sz="1800" b="1"/>
      </a:pPr>
      <a:endParaRPr lang="zh-CN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200" b="1" u="sng" dirty="0">
                <a:solidFill>
                  <a:schemeClr val="tx1"/>
                </a:solidFill>
                <a:effectLst/>
                <a:latin typeface="+mj-ea"/>
                <a:ea typeface="+mj-ea"/>
              </a:rPr>
              <a:t>2019</a:t>
            </a:r>
            <a:r>
              <a:rPr lang="zh-CN" altLang="en-US" sz="2200" b="1" u="sng" dirty="0">
                <a:solidFill>
                  <a:schemeClr val="tx1"/>
                </a:solidFill>
                <a:effectLst/>
                <a:latin typeface="+mj-ea"/>
                <a:ea typeface="+mj-ea"/>
              </a:rPr>
              <a:t>年</a:t>
            </a:r>
            <a:r>
              <a:rPr lang="en-US" altLang="zh-CN" sz="2200" b="1" u="sng" dirty="0">
                <a:solidFill>
                  <a:schemeClr val="tx1"/>
                </a:solidFill>
                <a:effectLst/>
                <a:latin typeface="+mj-ea"/>
                <a:ea typeface="+mj-ea"/>
              </a:rPr>
              <a:t>1-8</a:t>
            </a:r>
            <a:r>
              <a:rPr lang="zh-CN" altLang="en-US" sz="2200" b="1" u="sng" dirty="0">
                <a:solidFill>
                  <a:schemeClr val="tx1"/>
                </a:solidFill>
                <a:effectLst/>
                <a:latin typeface="+mj-ea"/>
                <a:ea typeface="+mj-ea"/>
              </a:rPr>
              <a:t>月重点企业利税总额增长变化趋势</a:t>
            </a:r>
            <a:endParaRPr lang="zh-CN" altLang="zh-CN" sz="2200" b="1" u="sng" dirty="0">
              <a:solidFill>
                <a:schemeClr val="tx1"/>
              </a:solidFill>
              <a:effectLst/>
              <a:latin typeface="+mj-ea"/>
              <a:ea typeface="+mj-ea"/>
            </a:endParaRPr>
          </a:p>
        </c:rich>
      </c:tx>
      <c:layout>
        <c:manualLayout>
          <c:xMode val="edge"/>
          <c:yMode val="edge"/>
          <c:x val="0.2201897222943766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0334151810042461E-2"/>
          <c:y val="0.15772408662582096"/>
          <c:w val="0.9272851008532742"/>
          <c:h val="0.67629353032407946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ln w="57150" cap="rnd">
              <a:solidFill>
                <a:srgbClr val="E46C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46C00"/>
              </a:solidFill>
              <a:ln w="57150">
                <a:solidFill>
                  <a:srgbClr val="E46C00"/>
                </a:solidFill>
              </a:ln>
              <a:effectLst/>
            </c:spPr>
          </c:marker>
          <c:dLbls>
            <c:dLbl>
              <c:idx val="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881-468F-B7B4-E270D3E380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1-2月</c:v>
                </c:pt>
                <c:pt idx="1">
                  <c:v>1-3月</c:v>
                </c:pt>
                <c:pt idx="2">
                  <c:v>1-4月</c:v>
                </c:pt>
                <c:pt idx="3">
                  <c:v>1-5月</c:v>
                </c:pt>
                <c:pt idx="4">
                  <c:v>1-6月</c:v>
                </c:pt>
                <c:pt idx="5">
                  <c:v>1-7月</c:v>
                </c:pt>
                <c:pt idx="6">
                  <c:v>1-8月</c:v>
                </c:pt>
                <c:pt idx="7">
                  <c:v>1-9月</c:v>
                </c:pt>
                <c:pt idx="8">
                  <c:v>1-10月</c:v>
                </c:pt>
                <c:pt idx="9">
                  <c:v>1-11月</c:v>
                </c:pt>
                <c:pt idx="10">
                  <c:v>1-12月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-1.1000000000000001</c:v>
                </c:pt>
                <c:pt idx="1">
                  <c:v>-0.9</c:v>
                </c:pt>
                <c:pt idx="2">
                  <c:v>1.9</c:v>
                </c:pt>
                <c:pt idx="3">
                  <c:v>1.6</c:v>
                </c:pt>
                <c:pt idx="4">
                  <c:v>12.3</c:v>
                </c:pt>
                <c:pt idx="5">
                  <c:v>7.2</c:v>
                </c:pt>
                <c:pt idx="6" formatCode="0.0_ ">
                  <c:v>5</c:v>
                </c:pt>
                <c:pt idx="7" formatCode="0.0_ ">
                  <c:v>3</c:v>
                </c:pt>
                <c:pt idx="8">
                  <c:v>-1.4</c:v>
                </c:pt>
                <c:pt idx="9">
                  <c:v>-2.2000000000000002</c:v>
                </c:pt>
                <c:pt idx="10" formatCode="0.0_ ">
                  <c:v>-4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014-4F9A-8C59-69144E6DE3F2}"/>
            </c:ext>
          </c:extLst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C00000"/>
              </a:solidFill>
              <a:ln w="57150">
                <a:solidFill>
                  <a:srgbClr val="C00000"/>
                </a:solidFill>
              </a:ln>
              <a:effectLst/>
            </c:spPr>
          </c:marker>
          <c:dLbls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014-4F9A-8C59-69144E6DE3F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0000FF"/>
                    </a:solidFill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1-2月</c:v>
                </c:pt>
                <c:pt idx="1">
                  <c:v>1-3月</c:v>
                </c:pt>
                <c:pt idx="2">
                  <c:v>1-4月</c:v>
                </c:pt>
                <c:pt idx="3">
                  <c:v>1-5月</c:v>
                </c:pt>
                <c:pt idx="4">
                  <c:v>1-6月</c:v>
                </c:pt>
                <c:pt idx="5">
                  <c:v>1-7月</c:v>
                </c:pt>
                <c:pt idx="6">
                  <c:v>1-8月</c:v>
                </c:pt>
                <c:pt idx="7">
                  <c:v>1-9月</c:v>
                </c:pt>
                <c:pt idx="8">
                  <c:v>1-10月</c:v>
                </c:pt>
                <c:pt idx="9">
                  <c:v>1-11月</c:v>
                </c:pt>
                <c:pt idx="10">
                  <c:v>1-12月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-27.9</c:v>
                </c:pt>
                <c:pt idx="1">
                  <c:v>-15.9</c:v>
                </c:pt>
                <c:pt idx="2" formatCode="0.0_ ">
                  <c:v>-20</c:v>
                </c:pt>
                <c:pt idx="3">
                  <c:v>-27.8</c:v>
                </c:pt>
                <c:pt idx="4">
                  <c:v>-27.5</c:v>
                </c:pt>
                <c:pt idx="5" formatCode="0.0_ ">
                  <c:v>-27</c:v>
                </c:pt>
                <c:pt idx="6">
                  <c:v>-22.9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014-4F9A-8C59-69144E6DE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444488"/>
        <c:axId val="494444880"/>
      </c:lineChart>
      <c:catAx>
        <c:axId val="494444488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4444880"/>
        <c:crosses val="autoZero"/>
        <c:auto val="1"/>
        <c:lblAlgn val="ctr"/>
        <c:lblOffset val="100"/>
        <c:noMultiLvlLbl val="0"/>
      </c:catAx>
      <c:valAx>
        <c:axId val="494444880"/>
        <c:scaling>
          <c:orientation val="minMax"/>
          <c:max val="20"/>
          <c:min val="-32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4444488"/>
        <c:crosses val="autoZero"/>
        <c:crossBetween val="between"/>
        <c:majorUnit val="8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941392446629075"/>
          <c:y val="1.3022718975491178E-2"/>
          <c:w val="9.7218322769219198E-2"/>
          <c:h val="0.24615553238939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Sheet1!$E$2:$E$13</c:f>
              <c:numCache>
                <c:formatCode>0.0_ </c:formatCode>
                <c:ptCount val="12"/>
                <c:pt idx="0">
                  <c:v>131.69999999999999</c:v>
                </c:pt>
                <c:pt idx="1">
                  <c:v>111.5</c:v>
                </c:pt>
                <c:pt idx="2">
                  <c:v>152.1</c:v>
                </c:pt>
                <c:pt idx="3">
                  <c:v>147</c:v>
                </c:pt>
                <c:pt idx="4">
                  <c:v>149.80000000000001</c:v>
                </c:pt>
                <c:pt idx="5">
                  <c:v>157.4</c:v>
                </c:pt>
                <c:pt idx="6">
                  <c:v>142.6</c:v>
                </c:pt>
                <c:pt idx="7">
                  <c:v>138</c:v>
                </c:pt>
                <c:pt idx="8">
                  <c:v>149.19999999999999</c:v>
                </c:pt>
                <c:pt idx="9">
                  <c:v>136</c:v>
                </c:pt>
                <c:pt idx="10">
                  <c:v>145.9</c:v>
                </c:pt>
                <c:pt idx="11">
                  <c:v>151.19999999999999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E9-4E5E-8374-BCCD51334DC2}"/>
            </c:ext>
          </c:extLst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Sheet1!$F$2:$F$13</c:f>
              <c:numCache>
                <c:formatCode>0.0_ </c:formatCode>
                <c:ptCount val="12"/>
                <c:pt idx="0">
                  <c:v>147.6</c:v>
                </c:pt>
                <c:pt idx="1">
                  <c:v>96.1</c:v>
                </c:pt>
                <c:pt idx="2">
                  <c:v>143.6</c:v>
                </c:pt>
                <c:pt idx="3">
                  <c:v>135</c:v>
                </c:pt>
                <c:pt idx="4">
                  <c:v>142.5</c:v>
                </c:pt>
                <c:pt idx="5">
                  <c:v>137.19999999999999</c:v>
                </c:pt>
                <c:pt idx="6">
                  <c:v>130.30000000000001</c:v>
                </c:pt>
                <c:pt idx="7">
                  <c:v>122.7</c:v>
                </c:pt>
                <c:pt idx="8">
                  <c:v>128.1</c:v>
                </c:pt>
                <c:pt idx="9">
                  <c:v>115.9</c:v>
                </c:pt>
                <c:pt idx="10">
                  <c:v>120.9</c:v>
                </c:pt>
                <c:pt idx="11">
                  <c:v>133.19999999999999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E9-4E5E-8374-BCCD51334DC2}"/>
            </c:ext>
          </c:extLst>
        </c:ser>
        <c:ser>
          <c:idx val="2"/>
          <c:order val="2"/>
          <c:tx>
            <c:strRef>
              <c:f>Sheet1!$G$1</c:f>
              <c:strCache>
                <c:ptCount val="1"/>
                <c:pt idx="0">
                  <c:v>2019年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Sheet1!$G$2:$G$13</c:f>
              <c:numCache>
                <c:formatCode>0.0_ </c:formatCode>
                <c:ptCount val="12"/>
                <c:pt idx="0">
                  <c:v>117.2</c:v>
                </c:pt>
                <c:pt idx="1">
                  <c:v>83.1</c:v>
                </c:pt>
                <c:pt idx="2">
                  <c:v>142.80000000000001</c:v>
                </c:pt>
                <c:pt idx="3">
                  <c:v>135.19999999999999</c:v>
                </c:pt>
                <c:pt idx="4">
                  <c:v>141.1</c:v>
                </c:pt>
                <c:pt idx="5">
                  <c:v>147.19999999999999</c:v>
                </c:pt>
                <c:pt idx="6">
                  <c:v>151.6</c:v>
                </c:pt>
                <c:pt idx="7">
                  <c:v>151.30000000000001</c:v>
                </c:pt>
                <c:pt idx="8">
                  <c:v>165.9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7C-473A-956B-9660349FE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7"/>
        <c:axId val="494445664"/>
        <c:axId val="494446056"/>
      </c:barChart>
      <c:catAx>
        <c:axId val="49444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4446056"/>
        <c:crosses val="autoZero"/>
        <c:auto val="1"/>
        <c:lblAlgn val="ctr"/>
        <c:lblOffset val="100"/>
        <c:noMultiLvlLbl val="0"/>
      </c:catAx>
      <c:valAx>
        <c:axId val="494446056"/>
        <c:scaling>
          <c:orientation val="minMax"/>
          <c:max val="200"/>
        </c:scaling>
        <c:delete val="0"/>
        <c:axPos val="l"/>
        <c:numFmt formatCode="0_ 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4445664"/>
        <c:crosses val="autoZero"/>
        <c:crossBetween val="between"/>
        <c:majorUnit val="5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02391236558464"/>
          <c:y val="0.14941414554358229"/>
          <c:w val="0.81251077097505242"/>
          <c:h val="0.5337107331523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Sheet1!$B$5:$M$5</c:f>
              <c:numCache>
                <c:formatCode>0.0_ </c:formatCode>
                <c:ptCount val="12"/>
                <c:pt idx="0">
                  <c:v>61</c:v>
                </c:pt>
                <c:pt idx="1">
                  <c:v>46.6</c:v>
                </c:pt>
                <c:pt idx="2">
                  <c:v>65.400000000000006</c:v>
                </c:pt>
                <c:pt idx="3">
                  <c:v>64.599999999999994</c:v>
                </c:pt>
                <c:pt idx="4">
                  <c:v>67.5</c:v>
                </c:pt>
                <c:pt idx="5">
                  <c:v>72.099999999999994</c:v>
                </c:pt>
                <c:pt idx="6">
                  <c:v>66.7</c:v>
                </c:pt>
                <c:pt idx="7">
                  <c:v>57.8</c:v>
                </c:pt>
                <c:pt idx="8">
                  <c:v>61.8</c:v>
                </c:pt>
                <c:pt idx="9">
                  <c:v>55.6</c:v>
                </c:pt>
                <c:pt idx="10">
                  <c:v>63.8</c:v>
                </c:pt>
                <c:pt idx="11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35-4144-B3BF-C9F288546920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rgbClr val="E46C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72.7</c:v>
                </c:pt>
                <c:pt idx="1">
                  <c:v>48.6</c:v>
                </c:pt>
                <c:pt idx="2">
                  <c:v>63.5</c:v>
                </c:pt>
                <c:pt idx="3" formatCode="0.0_ ">
                  <c:v>63</c:v>
                </c:pt>
                <c:pt idx="4">
                  <c:v>67.8</c:v>
                </c:pt>
                <c:pt idx="5">
                  <c:v>67.400000000000006</c:v>
                </c:pt>
                <c:pt idx="6">
                  <c:v>62.2</c:v>
                </c:pt>
                <c:pt idx="7">
                  <c:v>57.1</c:v>
                </c:pt>
                <c:pt idx="8">
                  <c:v>59.6</c:v>
                </c:pt>
                <c:pt idx="9" formatCode="0.0_ ">
                  <c:v>50</c:v>
                </c:pt>
                <c:pt idx="10">
                  <c:v>55.7</c:v>
                </c:pt>
                <c:pt idx="11" formatCode="0.0_ 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35-4144-B3BF-C9F288546920}"/>
            </c:ext>
          </c:extLst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2019年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  <c:pt idx="0">
                  <c:v>64.400000000000006</c:v>
                </c:pt>
                <c:pt idx="1">
                  <c:v>39.4</c:v>
                </c:pt>
                <c:pt idx="2">
                  <c:v>62.3</c:v>
                </c:pt>
                <c:pt idx="3">
                  <c:v>56.8</c:v>
                </c:pt>
                <c:pt idx="4">
                  <c:v>60.8</c:v>
                </c:pt>
                <c:pt idx="5">
                  <c:v>60.4</c:v>
                </c:pt>
                <c:pt idx="6">
                  <c:v>61.4</c:v>
                </c:pt>
                <c:pt idx="7" formatCode="0.0_ ">
                  <c:v>57</c:v>
                </c:pt>
                <c:pt idx="8">
                  <c:v>60.6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36-4510-9096-19C463BBB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494447624"/>
        <c:axId val="494448016"/>
      </c:barChart>
      <c:catAx>
        <c:axId val="494447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4448016"/>
        <c:crosses val="autoZero"/>
        <c:auto val="1"/>
        <c:lblAlgn val="ctr"/>
        <c:lblOffset val="100"/>
        <c:noMultiLvlLbl val="0"/>
      </c:catAx>
      <c:valAx>
        <c:axId val="494448016"/>
        <c:scaling>
          <c:orientation val="minMax"/>
          <c:max val="100"/>
          <c:min val="0"/>
        </c:scaling>
        <c:delete val="0"/>
        <c:axPos val="l"/>
        <c:numFmt formatCode="0_ 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494447624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ln>
            <a:solidFill>
              <a:schemeClr val="tx1"/>
            </a:solidFill>
          </a:ln>
        </c:spPr>
      </c:dTable>
    </c:plotArea>
    <c:plotVisOnly val="1"/>
    <c:dispBlanksAs val="gap"/>
    <c:showDLblsOverMax val="0"/>
  </c:chart>
  <c:txPr>
    <a:bodyPr/>
    <a:lstStyle/>
    <a:p>
      <a:pPr>
        <a:defRPr sz="1600" b="1"/>
      </a:pPr>
      <a:endParaRPr lang="zh-CN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0942237016337"/>
          <c:y val="8.2405187256394619E-2"/>
          <c:w val="0.85786921669110194"/>
          <c:h val="0.61005016914544741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2017年</c:v>
                </c:pt>
              </c:strCache>
            </c:strRef>
          </c:tx>
          <c:spPr>
            <a:ln w="57150" cap="rnd">
              <a:solidFill>
                <a:srgbClr val="4BACC6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00B050"/>
              </a:solidFill>
              <a:ln w="57150">
                <a:solidFill>
                  <a:srgbClr val="4BACC6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Sheet1!$D$2:$D$13</c:f>
              <c:numCache>
                <c:formatCode>0.0_ </c:formatCode>
                <c:ptCount val="12"/>
                <c:pt idx="0">
                  <c:v>-1.1000000000000001</c:v>
                </c:pt>
                <c:pt idx="1">
                  <c:v>18.3</c:v>
                </c:pt>
                <c:pt idx="2">
                  <c:v>1.7</c:v>
                </c:pt>
                <c:pt idx="3">
                  <c:v>-3.7</c:v>
                </c:pt>
                <c:pt idx="4">
                  <c:v>-2.6</c:v>
                </c:pt>
                <c:pt idx="5">
                  <c:v>2.2999999999999998</c:v>
                </c:pt>
                <c:pt idx="6">
                  <c:v>4.3</c:v>
                </c:pt>
                <c:pt idx="7">
                  <c:v>4.0999999999999996</c:v>
                </c:pt>
                <c:pt idx="8">
                  <c:v>3.3</c:v>
                </c:pt>
                <c:pt idx="9">
                  <c:v>0.4</c:v>
                </c:pt>
                <c:pt idx="10">
                  <c:v>0</c:v>
                </c:pt>
                <c:pt idx="11">
                  <c:v>-0.7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C4-49D2-957F-5E05164FE0C3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2018年</c:v>
                </c:pt>
              </c:strCache>
            </c:strRef>
          </c:tx>
          <c:spPr>
            <a:ln w="57150" cap="sq">
              <a:solidFill>
                <a:srgbClr val="E46C0A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46C0A"/>
              </a:solidFill>
              <a:ln w="57150">
                <a:solidFill>
                  <a:srgbClr val="E46C0A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Sheet1!$E$2:$E$13</c:f>
              <c:numCache>
                <c:formatCode>0.0_ </c:formatCode>
                <c:ptCount val="12"/>
                <c:pt idx="0">
                  <c:v>10.7</c:v>
                </c:pt>
                <c:pt idx="1">
                  <c:v>-9.6</c:v>
                </c:pt>
                <c:pt idx="2">
                  <c:v>3.5</c:v>
                </c:pt>
                <c:pt idx="3">
                  <c:v>11.2</c:v>
                </c:pt>
                <c:pt idx="4">
                  <c:v>7.9</c:v>
                </c:pt>
                <c:pt idx="5">
                  <c:v>2.2999999999999998</c:v>
                </c:pt>
                <c:pt idx="6">
                  <c:v>-5.3</c:v>
                </c:pt>
                <c:pt idx="7">
                  <c:v>-4.5999999999999996</c:v>
                </c:pt>
                <c:pt idx="8">
                  <c:v>-12</c:v>
                </c:pt>
                <c:pt idx="9">
                  <c:v>-13</c:v>
                </c:pt>
                <c:pt idx="10">
                  <c:v>-16.100000000000001</c:v>
                </c:pt>
                <c:pt idx="11">
                  <c:v>-15.8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2C4-49D2-957F-5E05164FE0C3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2019年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diamond"/>
            <c:size val="13"/>
            <c:spPr>
              <a:solidFill>
                <a:srgbClr val="C00000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rgbClr val="C00000"/>
                </a:solidFill>
                <a:ln w="0"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AED-4D15-B3FD-BEF9331F2030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Sheet1!$F$2:$F$13</c:f>
              <c:numCache>
                <c:formatCode>0.0_ </c:formatCode>
                <c:ptCount val="12"/>
                <c:pt idx="0">
                  <c:v>-17.7</c:v>
                </c:pt>
                <c:pt idx="1">
                  <c:v>-17.399999999999999</c:v>
                </c:pt>
                <c:pt idx="2">
                  <c:v>-6.9</c:v>
                </c:pt>
                <c:pt idx="3">
                  <c:v>-17.7</c:v>
                </c:pt>
                <c:pt idx="4">
                  <c:v>-17.399999999999999</c:v>
                </c:pt>
                <c:pt idx="5">
                  <c:v>-7.8</c:v>
                </c:pt>
                <c:pt idx="6">
                  <c:v>-3.9</c:v>
                </c:pt>
                <c:pt idx="7">
                  <c:v>-7.7</c:v>
                </c:pt>
                <c:pt idx="8">
                  <c:v>-6.3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AED-4D15-B3FD-BEF9331F2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781608"/>
        <c:axId val="443782000"/>
      </c:lineChart>
      <c:catAx>
        <c:axId val="44378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3782000"/>
        <c:crosses val="autoZero"/>
        <c:auto val="1"/>
        <c:lblAlgn val="ctr"/>
        <c:lblOffset val="100"/>
        <c:noMultiLvlLbl val="0"/>
      </c:catAx>
      <c:valAx>
        <c:axId val="443782000"/>
        <c:scaling>
          <c:orientation val="minMax"/>
          <c:max val="50"/>
        </c:scaling>
        <c:delete val="0"/>
        <c:axPos val="l"/>
        <c:numFmt formatCode="0_ 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43781608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1280875904698"/>
          <c:y val="7.468444014603047E-2"/>
          <c:w val="0.85630015649808944"/>
          <c:h val="0.75028617349453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交叉型</c:v>
                </c:pt>
                <c:pt idx="1">
                  <c:v>MPV</c:v>
                </c:pt>
                <c:pt idx="2">
                  <c:v>SUV</c:v>
                </c:pt>
                <c:pt idx="3">
                  <c:v>轿车</c:v>
                </c:pt>
              </c:strCache>
            </c:strRef>
          </c:cat>
          <c:val>
            <c:numRef>
              <c:f>Sheet1!$B$2:$B$5</c:f>
              <c:numCache>
                <c:formatCode>0.0_ </c:formatCode>
                <c:ptCount val="4"/>
                <c:pt idx="0">
                  <c:v>33.700000000000003</c:v>
                </c:pt>
                <c:pt idx="1">
                  <c:v>126.1</c:v>
                </c:pt>
                <c:pt idx="2">
                  <c:v>723</c:v>
                </c:pt>
                <c:pt idx="3">
                  <c:v>843.2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F-4162-93C2-8BA1D0E349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2019年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交叉型</c:v>
                </c:pt>
                <c:pt idx="1">
                  <c:v>MPV</c:v>
                </c:pt>
                <c:pt idx="2">
                  <c:v>SUV</c:v>
                </c:pt>
                <c:pt idx="3">
                  <c:v>轿车</c:v>
                </c:pt>
              </c:strCache>
            </c:strRef>
          </c:cat>
          <c:val>
            <c:numRef>
              <c:f>Sheet1!$C$2:$C$5</c:f>
              <c:numCache>
                <c:formatCode>0.0_ </c:formatCode>
                <c:ptCount val="4"/>
                <c:pt idx="0">
                  <c:v>28.6</c:v>
                </c:pt>
                <c:pt idx="1">
                  <c:v>98.2</c:v>
                </c:pt>
                <c:pt idx="2">
                  <c:v>656</c:v>
                </c:pt>
                <c:pt idx="3">
                  <c:v>742.1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2F-4162-93C2-8BA1D0E34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axId val="444731304"/>
        <c:axId val="444731696"/>
      </c:barChart>
      <c:catAx>
        <c:axId val="444731304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44731696"/>
        <c:crosses val="autoZero"/>
        <c:auto val="1"/>
        <c:lblAlgn val="ctr"/>
        <c:lblOffset val="100"/>
        <c:noMultiLvlLbl val="0"/>
      </c:catAx>
      <c:valAx>
        <c:axId val="444731696"/>
        <c:scaling>
          <c:orientation val="minMax"/>
          <c:max val="1000"/>
          <c:min val="0"/>
        </c:scaling>
        <c:delete val="0"/>
        <c:axPos val="b"/>
        <c:numFmt formatCode="0_ 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44731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4345643433925"/>
          <c:y val="3.6233940979388504E-3"/>
          <c:w val="0.34339869553429314"/>
          <c:h val="5.4203668675215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02391236558469"/>
          <c:y val="0.14941414554358243"/>
          <c:w val="0.81251077097505209"/>
          <c:h val="0.5337107331523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Sheet1!$B$4:$M$4</c:f>
              <c:numCache>
                <c:formatCode>0.0_ </c:formatCode>
                <c:ptCount val="12"/>
                <c:pt idx="0">
                  <c:v>30.1</c:v>
                </c:pt>
                <c:pt idx="1">
                  <c:v>30.7</c:v>
                </c:pt>
                <c:pt idx="2">
                  <c:v>44.7</c:v>
                </c:pt>
                <c:pt idx="3">
                  <c:v>36.200000000000003</c:v>
                </c:pt>
                <c:pt idx="4">
                  <c:v>34.5</c:v>
                </c:pt>
                <c:pt idx="5">
                  <c:v>34</c:v>
                </c:pt>
                <c:pt idx="6">
                  <c:v>29.3</c:v>
                </c:pt>
                <c:pt idx="7">
                  <c:v>31.1</c:v>
                </c:pt>
                <c:pt idx="8">
                  <c:v>36.700000000000003</c:v>
                </c:pt>
                <c:pt idx="9">
                  <c:v>35.1</c:v>
                </c:pt>
                <c:pt idx="10">
                  <c:v>36.799999999999997</c:v>
                </c:pt>
                <c:pt idx="11">
                  <c:v>40.700000000000003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D3-4147-AAD1-127B59528B96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rgbClr val="E46C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35.299999999999997</c:v>
                </c:pt>
                <c:pt idx="1">
                  <c:v>24.2</c:v>
                </c:pt>
                <c:pt idx="2">
                  <c:v>48.8</c:v>
                </c:pt>
                <c:pt idx="3">
                  <c:v>40.4</c:v>
                </c:pt>
                <c:pt idx="4">
                  <c:v>39.799999999999997</c:v>
                </c:pt>
                <c:pt idx="5">
                  <c:v>39.9</c:v>
                </c:pt>
                <c:pt idx="6" formatCode="0.0_ ">
                  <c:v>30</c:v>
                </c:pt>
                <c:pt idx="7">
                  <c:v>31.3</c:v>
                </c:pt>
                <c:pt idx="8">
                  <c:v>33.4</c:v>
                </c:pt>
                <c:pt idx="9">
                  <c:v>33.299999999999997</c:v>
                </c:pt>
                <c:pt idx="10">
                  <c:v>37.4</c:v>
                </c:pt>
                <c:pt idx="11">
                  <c:v>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D3-4147-AAD1-127B59528B96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2019年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34.6</c:v>
                </c:pt>
                <c:pt idx="1">
                  <c:v>26.2</c:v>
                </c:pt>
                <c:pt idx="2">
                  <c:v>50.1</c:v>
                </c:pt>
                <c:pt idx="3">
                  <c:v>40.6</c:v>
                </c:pt>
                <c:pt idx="4">
                  <c:v>35.1</c:v>
                </c:pt>
                <c:pt idx="5">
                  <c:v>32.9</c:v>
                </c:pt>
                <c:pt idx="6">
                  <c:v>28.1</c:v>
                </c:pt>
                <c:pt idx="7">
                  <c:v>30.5</c:v>
                </c:pt>
                <c:pt idx="8" formatCode="0.0_ 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4C-42FA-A326-576AF2504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444734832"/>
        <c:axId val="444146784"/>
      </c:barChart>
      <c:catAx>
        <c:axId val="44473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4146784"/>
        <c:crosses val="autoZero"/>
        <c:auto val="1"/>
        <c:lblAlgn val="ctr"/>
        <c:lblOffset val="100"/>
        <c:noMultiLvlLbl val="0"/>
      </c:catAx>
      <c:valAx>
        <c:axId val="444146784"/>
        <c:scaling>
          <c:orientation val="minMax"/>
          <c:max val="50"/>
          <c:min val="0"/>
        </c:scaling>
        <c:delete val="0"/>
        <c:axPos val="l"/>
        <c:numFmt formatCode="0_ 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zh-CN"/>
          </a:p>
        </c:txPr>
        <c:crossAx val="44473483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ln>
            <a:solidFill>
              <a:schemeClr val="tx1"/>
            </a:solidFill>
          </a:ln>
        </c:spPr>
        <c:txPr>
          <a:bodyPr/>
          <a:lstStyle/>
          <a:p>
            <a:pPr rtl="0">
              <a:defRPr sz="1600"/>
            </a:pPr>
            <a:endParaRPr lang="zh-CN"/>
          </a:p>
        </c:txPr>
      </c:dTable>
    </c:plotArea>
    <c:plotVisOnly val="1"/>
    <c:dispBlanksAs val="gap"/>
    <c:showDLblsOverMax val="0"/>
  </c:chart>
  <c:txPr>
    <a:bodyPr/>
    <a:lstStyle/>
    <a:p>
      <a:pPr>
        <a:defRPr sz="1800" b="1"/>
      </a:pPr>
      <a:endParaRPr lang="zh-CN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99779427222228E-2"/>
          <c:y val="8.9931475048500645E-3"/>
          <c:w val="0.88244900537044779"/>
          <c:h val="0.769353855334011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微型</c:v>
                </c:pt>
                <c:pt idx="1">
                  <c:v>轻型</c:v>
                </c:pt>
                <c:pt idx="2">
                  <c:v>中型</c:v>
                </c:pt>
                <c:pt idx="3">
                  <c:v>重型</c:v>
                </c:pt>
              </c:strCache>
            </c:strRef>
          </c:cat>
          <c:val>
            <c:numRef>
              <c:f>Sheet1!$B$2:$B$5</c:f>
              <c:numCache>
                <c:formatCode>0.0_ </c:formatCode>
                <c:ptCount val="4"/>
                <c:pt idx="0">
                  <c:v>5.3000001907348633</c:v>
                </c:pt>
                <c:pt idx="1">
                  <c:v>14.899999618530273</c:v>
                </c:pt>
                <c:pt idx="2">
                  <c:v>1.2999999523162842</c:v>
                </c:pt>
                <c:pt idx="3">
                  <c:v>7.8000001907348633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C9-4AC7-A620-99E5532755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微型</c:v>
                </c:pt>
                <c:pt idx="1">
                  <c:v>轻型</c:v>
                </c:pt>
                <c:pt idx="2">
                  <c:v>中型</c:v>
                </c:pt>
                <c:pt idx="3">
                  <c:v>重型</c:v>
                </c:pt>
              </c:strCache>
            </c:strRef>
          </c:cat>
          <c:val>
            <c:numRef>
              <c:f>Sheet1!$C$2:$C$5</c:f>
              <c:numCache>
                <c:formatCode>0.0_ </c:formatCode>
                <c:ptCount val="4"/>
                <c:pt idx="0">
                  <c:v>5.5999999046325684</c:v>
                </c:pt>
                <c:pt idx="1">
                  <c:v>15.100000381469727</c:v>
                </c:pt>
                <c:pt idx="2">
                  <c:v>1.1000000238418579</c:v>
                </c:pt>
                <c:pt idx="3">
                  <c:v>8.3999996185302734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C9-4AC7-A620-99E553275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4147960"/>
        <c:axId val="444148352"/>
      </c:barChart>
      <c:catAx>
        <c:axId val="444147960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4148352"/>
        <c:crosses val="autoZero"/>
        <c:auto val="0"/>
        <c:lblAlgn val="ctr"/>
        <c:lblOffset val="100"/>
        <c:noMultiLvlLbl val="0"/>
      </c:catAx>
      <c:valAx>
        <c:axId val="444148352"/>
        <c:scaling>
          <c:orientation val="minMax"/>
          <c:min val="0"/>
        </c:scaling>
        <c:delete val="0"/>
        <c:axPos val="b"/>
        <c:numFmt formatCode="0_ 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4147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54634331192978"/>
          <c:y val="0.63884629011421878"/>
          <c:w val="0.19660544355652956"/>
          <c:h val="0.11038759096979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14531237796845E-2"/>
          <c:y val="3.8970305854350198E-2"/>
          <c:w val="0.8703595696527977"/>
          <c:h val="0.754365276159260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轻型</c:v>
                </c:pt>
                <c:pt idx="1">
                  <c:v>中型</c:v>
                </c:pt>
                <c:pt idx="2">
                  <c:v>大型</c:v>
                </c:pt>
              </c:strCache>
            </c:strRef>
          </c:cat>
          <c:val>
            <c:numRef>
              <c:f>Sheet1!$B$2:$B$4</c:f>
              <c:numCache>
                <c:formatCode>0.0_ </c:formatCode>
                <c:ptCount val="3"/>
                <c:pt idx="0">
                  <c:v>27747</c:v>
                </c:pt>
                <c:pt idx="1">
                  <c:v>6496</c:v>
                </c:pt>
                <c:pt idx="2">
                  <c:v>7100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C9-4AC7-A620-99E5532755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轻型</c:v>
                </c:pt>
                <c:pt idx="1">
                  <c:v>中型</c:v>
                </c:pt>
                <c:pt idx="2">
                  <c:v>大型</c:v>
                </c:pt>
              </c:strCache>
            </c:strRef>
          </c:cat>
          <c:val>
            <c:numRef>
              <c:f>Sheet1!$C$2:$C$4</c:f>
              <c:numCache>
                <c:formatCode>0.0_ </c:formatCode>
                <c:ptCount val="3"/>
                <c:pt idx="0">
                  <c:v>30056</c:v>
                </c:pt>
                <c:pt idx="1">
                  <c:v>3965</c:v>
                </c:pt>
                <c:pt idx="2">
                  <c:v>4241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C9-4AC7-A620-99E553275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4149528"/>
        <c:axId val="444149920"/>
      </c:barChart>
      <c:catAx>
        <c:axId val="44414952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4149920"/>
        <c:crosses val="autoZero"/>
        <c:auto val="1"/>
        <c:lblAlgn val="ctr"/>
        <c:lblOffset val="100"/>
        <c:noMultiLvlLbl val="0"/>
      </c:catAx>
      <c:valAx>
        <c:axId val="444149920"/>
        <c:scaling>
          <c:orientation val="minMax"/>
        </c:scaling>
        <c:delete val="0"/>
        <c:axPos val="b"/>
        <c:numFmt formatCode="0.0_ 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4149528"/>
        <c:crosses val="autoZero"/>
        <c:crossBetween val="between"/>
        <c:dispUnits>
          <c:builtInUnit val="ten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364661021548107"/>
          <c:y val="6.6282565638764848E-2"/>
          <c:w val="0.19660544355652959"/>
          <c:h val="0.110387590969797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客车</c:v>
                </c:pt>
                <c:pt idx="1">
                  <c:v>货车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33.299999237060547</c:v>
                </c:pt>
                <c:pt idx="1">
                  <c:v>289.79998779296875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C9-4AC7-A620-99E5532755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客车</c:v>
                </c:pt>
                <c:pt idx="1">
                  <c:v>货车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32.599998474121094</c:v>
                </c:pt>
                <c:pt idx="1">
                  <c:v>279.5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C9-4AC7-A620-99E553275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4148744"/>
        <c:axId val="444150312"/>
      </c:barChart>
      <c:catAx>
        <c:axId val="444148744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4150312"/>
        <c:crosses val="autoZero"/>
        <c:auto val="1"/>
        <c:lblAlgn val="ctr"/>
        <c:lblOffset val="100"/>
        <c:noMultiLvlLbl val="0"/>
      </c:catAx>
      <c:valAx>
        <c:axId val="4441503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4148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90178548050608"/>
          <c:y val="0.33433843364710902"/>
          <c:w val="0.19660544355652959"/>
          <c:h val="0.110387590969797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28528897364952"/>
          <c:y val="7.9126628528613241E-2"/>
          <c:w val="0.81618262532314523"/>
          <c:h val="0.611994324506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0.0_ </c:formatCode>
                <c:ptCount val="12"/>
                <c:pt idx="0">
                  <c:v>3.9</c:v>
                </c:pt>
                <c:pt idx="1">
                  <c:v>2.5</c:v>
                </c:pt>
                <c:pt idx="2">
                  <c:v>4.7</c:v>
                </c:pt>
                <c:pt idx="3">
                  <c:v>4</c:v>
                </c:pt>
                <c:pt idx="4">
                  <c:v>3.8</c:v>
                </c:pt>
                <c:pt idx="5">
                  <c:v>4.0999999999999996</c:v>
                </c:pt>
                <c:pt idx="6">
                  <c:v>2.8</c:v>
                </c:pt>
                <c:pt idx="7">
                  <c:v>3.3</c:v>
                </c:pt>
                <c:pt idx="8">
                  <c:v>4</c:v>
                </c:pt>
                <c:pt idx="9">
                  <c:v>4.0999999999999996</c:v>
                </c:pt>
                <c:pt idx="10">
                  <c:v>4.5</c:v>
                </c:pt>
                <c:pt idx="1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0A-4AE6-954F-F35F658B01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2019年</c:v>
                </c:pt>
              </c:strCache>
            </c:strRef>
          </c:tx>
          <c:spPr>
            <a:solidFill>
              <a:srgbClr val="C00000"/>
            </a:solidFill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Sheet1!$C$2:$C$13</c:f>
              <c:numCache>
                <c:formatCode>0.0_ </c:formatCode>
                <c:ptCount val="12"/>
                <c:pt idx="0">
                  <c:v>3.6</c:v>
                </c:pt>
                <c:pt idx="1">
                  <c:v>2.9</c:v>
                </c:pt>
                <c:pt idx="2">
                  <c:v>4.9000000000000004</c:v>
                </c:pt>
                <c:pt idx="3">
                  <c:v>4.7</c:v>
                </c:pt>
                <c:pt idx="4">
                  <c:v>3.6</c:v>
                </c:pt>
                <c:pt idx="5">
                  <c:v>3.2</c:v>
                </c:pt>
                <c:pt idx="6">
                  <c:v>2.6</c:v>
                </c:pt>
                <c:pt idx="7">
                  <c:v>3.1</c:v>
                </c:pt>
                <c:pt idx="8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0A-4AE6-954F-F35F658B0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43329360"/>
        <c:axId val="44333171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增长率</c:v>
                </c:pt>
              </c:strCache>
            </c:strRef>
          </c:tx>
          <c:spPr>
            <a:ln w="50800">
              <a:solidFill>
                <a:srgbClr val="4BACC6"/>
              </a:solidFill>
            </a:ln>
          </c:spPr>
          <c:marker>
            <c:symbol val="diamond"/>
            <c:size val="12"/>
            <c:spPr>
              <a:solidFill>
                <a:srgbClr val="4BACC6"/>
              </a:solidFill>
              <a:ln>
                <a:solidFill>
                  <a:srgbClr val="4BACC6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Sheet1!$D$2:$D$13</c:f>
              <c:numCache>
                <c:formatCode>0.0_ </c:formatCode>
                <c:ptCount val="12"/>
                <c:pt idx="0">
                  <c:v>-7.25</c:v>
                </c:pt>
                <c:pt idx="1">
                  <c:v>14.88</c:v>
                </c:pt>
                <c:pt idx="2">
                  <c:v>4.5999999999999996</c:v>
                </c:pt>
                <c:pt idx="3">
                  <c:v>16.3</c:v>
                </c:pt>
                <c:pt idx="4">
                  <c:v>-8</c:v>
                </c:pt>
                <c:pt idx="5">
                  <c:v>-21</c:v>
                </c:pt>
                <c:pt idx="6">
                  <c:v>-10.4</c:v>
                </c:pt>
                <c:pt idx="7">
                  <c:v>-7.9</c:v>
                </c:pt>
                <c:pt idx="8">
                  <c:v>-11.2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B8-48C6-8DA4-A65543BCE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330928"/>
        <c:axId val="443331320"/>
      </c:lineChart>
      <c:catAx>
        <c:axId val="44332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3331712"/>
        <c:crossesAt val="0"/>
        <c:auto val="1"/>
        <c:lblAlgn val="ctr"/>
        <c:lblOffset val="100"/>
        <c:noMultiLvlLbl val="0"/>
      </c:catAx>
      <c:valAx>
        <c:axId val="443331712"/>
        <c:scaling>
          <c:orientation val="minMax"/>
          <c:max val="5"/>
          <c:min val="-5"/>
        </c:scaling>
        <c:delete val="0"/>
        <c:axPos val="l"/>
        <c:numFmt formatCode="0_ " sourceLinked="0"/>
        <c:majorTickMark val="in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3329360"/>
        <c:crosses val="autoZero"/>
        <c:crossBetween val="between"/>
        <c:majorUnit val="5"/>
      </c:valAx>
      <c:valAx>
        <c:axId val="443331320"/>
        <c:scaling>
          <c:orientation val="minMax"/>
          <c:max val="25"/>
          <c:min val="-25"/>
        </c:scaling>
        <c:delete val="0"/>
        <c:axPos val="r"/>
        <c:numFmt formatCode="0_ " sourceLinked="0"/>
        <c:majorTickMark val="out"/>
        <c:minorTickMark val="none"/>
        <c:tickLblPos val="nextTo"/>
        <c:txPr>
          <a:bodyPr/>
          <a:lstStyle/>
          <a:p>
            <a:pPr>
              <a:defRPr sz="1600" b="1" i="0"/>
            </a:pPr>
            <a:endParaRPr lang="zh-CN"/>
          </a:p>
        </c:txPr>
        <c:crossAx val="443330928"/>
        <c:crosses val="max"/>
        <c:crossBetween val="between"/>
        <c:majorUnit val="10"/>
      </c:valAx>
      <c:catAx>
        <c:axId val="443330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33313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0.09636</cdr:x>
      <cdr:y>0.01447</cdr:y>
    </cdr:from>
    <cdr:to>
      <cdr:x>0.24294</cdr:x>
      <cdr:y>0.07486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5570" y="74769"/>
          <a:ext cx="1377506" cy="3121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r>
            <a:rPr lang="zh-CN" altLang="en-US" sz="1600" b="1" dirty="0"/>
            <a:t>（万辆）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0.07717</cdr:x>
      <cdr:y>0.09334</cdr:y>
    </cdr:from>
    <cdr:to>
      <cdr:x>0.22375</cdr:x>
      <cdr:y>0.15362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7007" y="461665"/>
          <a:ext cx="1399845" cy="2981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r>
            <a:rPr lang="zh-CN" altLang="en-US" sz="1600" b="1" dirty="0"/>
            <a:t>（万辆）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0.07717</cdr:x>
      <cdr:y>0.06954</cdr:y>
    </cdr:from>
    <cdr:to>
      <cdr:x>0.22375</cdr:x>
      <cdr:y>0.14969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7007" y="348343"/>
          <a:ext cx="1399845" cy="4015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r>
            <a:rPr lang="zh-CN" altLang="en-US" sz="1800" b="1" dirty="0"/>
            <a:t>（万辆）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0.38541</cdr:x>
      <cdr:y>0.89671</cdr:y>
    </cdr:from>
    <cdr:to>
      <cdr:x>0.50549</cdr:x>
      <cdr:y>1</cdr:y>
    </cdr:to>
    <cdr:sp macro="" textlink="">
      <cdr:nvSpPr>
        <cdr:cNvPr id="3" name="矩形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73841" y="2672918"/>
          <a:ext cx="1082353" cy="3078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zh-CN" altLang="en-US" sz="1400" b="1" dirty="0">
              <a:latin typeface="黑体" pitchFamily="2" charset="-122"/>
              <a:ea typeface="黑体" pitchFamily="2" charset="-122"/>
            </a:rPr>
            <a:t>单位：万辆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0.07817</cdr:x>
      <cdr:y>0.05196</cdr:y>
    </cdr:from>
    <cdr:to>
      <cdr:x>0.22933</cdr:x>
      <cdr:y>0.12446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9459" y="264684"/>
          <a:ext cx="133323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r>
            <a:rPr lang="zh-CN" altLang="en-US" sz="1800" b="1" dirty="0"/>
            <a:t>（万辆）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0.8058</cdr:x>
      <cdr:y>0.09707</cdr:y>
    </cdr:from>
    <cdr:to>
      <cdr:x>0.97496</cdr:x>
      <cdr:y>0.16783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01928" y="464379"/>
          <a:ext cx="1553859" cy="3385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600" b="1" dirty="0"/>
            <a:t>,+2.4, +5.7%</a:t>
          </a:r>
          <a:endParaRPr lang="zh-CN" altLang="en-US" sz="16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0.07717</cdr:x>
      <cdr:y>0.06954</cdr:y>
    </cdr:from>
    <cdr:to>
      <cdr:x>0.22375</cdr:x>
      <cdr:y>0.14969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7007" y="348343"/>
          <a:ext cx="1399845" cy="4015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r>
            <a:rPr lang="zh-CN" altLang="en-US" sz="1800" b="1" dirty="0"/>
            <a:t>（万辆）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0.07489</cdr:x>
      <cdr:y>0.06519</cdr:y>
    </cdr:from>
    <cdr:to>
      <cdr:x>0.22147</cdr:x>
      <cdr:y>0.14534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5205" y="326596"/>
          <a:ext cx="1399845" cy="4015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r>
            <a:rPr lang="zh-CN" altLang="en-US" sz="1800" b="1" dirty="0"/>
            <a:t>（万辆）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7AA6D-6A5A-4812-B5BD-6CE9A4A0BBA9}" type="datetimeFigureOut">
              <a:rPr lang="zh-CN" altLang="en-US" smtClean="0"/>
              <a:pPr/>
              <a:t>2019-10-14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6DAA-9A07-467C-993B-DA7C87B144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339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3131F-498D-45EC-806F-0B57E9F28C52}" type="datetimeFigureOut">
              <a:rPr lang="zh-CN" altLang="en-US" smtClean="0"/>
              <a:pPr/>
              <a:t>2019-10-14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E0183-004E-440A-BCC5-19780F06A9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85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E0183-004E-440A-BCC5-19780F06A9C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17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E0183-004E-440A-BCC5-19780F06A9C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4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1399144"/>
            <a:ext cx="9906000" cy="24898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标题 1"/>
          <p:cNvSpPr>
            <a:spLocks noGrp="1"/>
          </p:cNvSpPr>
          <p:nvPr>
            <p:ph type="ctrTitle" hasCustomPrompt="1"/>
          </p:nvPr>
        </p:nvSpPr>
        <p:spPr>
          <a:xfrm>
            <a:off x="704529" y="1918087"/>
            <a:ext cx="8640960" cy="749945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zh-CN" altLang="en-US" sz="4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zh-CN" altLang="en-US" dirty="0"/>
              <a:t>报告主标题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04529" y="3290095"/>
            <a:ext cx="8640959" cy="400110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0" y="3125976"/>
            <a:ext cx="99060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7" descr="title1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70805"/>
          <a:stretch/>
        </p:blipFill>
        <p:spPr bwMode="auto">
          <a:xfrm>
            <a:off x="4414960" y="5056737"/>
            <a:ext cx="1137558" cy="498721"/>
          </a:xfrm>
          <a:prstGeom prst="rect">
            <a:avLst/>
          </a:prstGeom>
          <a:noFill/>
        </p:spPr>
      </p:pic>
      <p:cxnSp>
        <p:nvCxnSpPr>
          <p:cNvPr id="20" name="直接连接符 19"/>
          <p:cNvCxnSpPr/>
          <p:nvPr userDrawn="1"/>
        </p:nvCxnSpPr>
        <p:spPr>
          <a:xfrm>
            <a:off x="704528" y="0"/>
            <a:ext cx="0" cy="68580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040736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10929530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82681124"/>
      </p:ext>
    </p:extLst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18807796"/>
      </p:ext>
    </p:extLst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95300" y="620713"/>
            <a:ext cx="8915400" cy="5505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54739256"/>
      </p:ext>
    </p:extLst>
  </p:cSld>
  <p:clrMapOvr>
    <a:masterClrMapping/>
  </p:clrMapOvr>
  <p:transition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25177455"/>
      </p:ext>
    </p:extLst>
  </p:cSld>
  <p:clrMapOvr>
    <a:masterClrMapping/>
  </p:clrMapOvr>
  <p:transition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56800" y="2060848"/>
            <a:ext cx="8149200" cy="3280135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640632" y="4643984"/>
            <a:ext cx="8265368" cy="696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1640632" y="135296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Verdana" pitchFamily="34" charset="0"/>
              </a:rPr>
              <a:t>感谢您的关注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Verdana" pitchFamily="34" charset="0"/>
              </a:rPr>
              <a:t>！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7392321" y="4618376"/>
            <a:ext cx="2274026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i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The End</a:t>
            </a:r>
          </a:p>
        </p:txBody>
      </p:sp>
      <p:cxnSp>
        <p:nvCxnSpPr>
          <p:cNvPr id="29" name="直接连接符 28"/>
          <p:cNvCxnSpPr/>
          <p:nvPr userDrawn="1"/>
        </p:nvCxnSpPr>
        <p:spPr>
          <a:xfrm>
            <a:off x="1757548" y="4643985"/>
            <a:ext cx="81484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171874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52220" y="5317193"/>
            <a:ext cx="8640959" cy="400110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4" name="Picture 7" descr="title1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70805"/>
          <a:stretch/>
        </p:blipFill>
        <p:spPr bwMode="auto">
          <a:xfrm>
            <a:off x="4459028" y="4748261"/>
            <a:ext cx="1137558" cy="498721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8"/>
          <a:stretch/>
        </p:blipFill>
        <p:spPr>
          <a:xfrm>
            <a:off x="4454938" y="1028855"/>
            <a:ext cx="1036030" cy="7414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1"/>
          <a:stretch/>
        </p:blipFill>
        <p:spPr>
          <a:xfrm>
            <a:off x="7759174" y="1028855"/>
            <a:ext cx="983275" cy="74144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3"/>
          <a:stretch/>
        </p:blipFill>
        <p:spPr>
          <a:xfrm>
            <a:off x="8754863" y="1028855"/>
            <a:ext cx="1151137" cy="7414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3"/>
          <a:stretch/>
        </p:blipFill>
        <p:spPr>
          <a:xfrm>
            <a:off x="6587208" y="1028855"/>
            <a:ext cx="1159551" cy="741447"/>
          </a:xfrm>
          <a:prstGeom prst="rect">
            <a:avLst/>
          </a:prstGeom>
        </p:spPr>
      </p:pic>
      <p:pic>
        <p:nvPicPr>
          <p:cNvPr id="13" name="Picture 6" descr="http://www.587766.com/d/file/p/2012-03-29/a9c39c5d02097e5a39d2b9aa89209484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 t="20440" b="5766"/>
          <a:stretch/>
        </p:blipFill>
        <p:spPr bwMode="auto">
          <a:xfrm>
            <a:off x="5503383" y="1028855"/>
            <a:ext cx="1071410" cy="7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直角三角形 4"/>
          <p:cNvSpPr/>
          <p:nvPr userDrawn="1"/>
        </p:nvSpPr>
        <p:spPr>
          <a:xfrm flipV="1">
            <a:off x="4359875" y="1028854"/>
            <a:ext cx="1005339" cy="74211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1685586"/>
            <a:ext cx="9906000" cy="2247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704528" y="0"/>
            <a:ext cx="0" cy="68580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标题 1"/>
          <p:cNvSpPr>
            <a:spLocks noGrp="1"/>
          </p:cNvSpPr>
          <p:nvPr>
            <p:ph type="ctrTitle" hasCustomPrompt="1"/>
          </p:nvPr>
        </p:nvSpPr>
        <p:spPr>
          <a:xfrm>
            <a:off x="704529" y="2226563"/>
            <a:ext cx="8640960" cy="749945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zh-CN" altLang="en-US" sz="4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zh-CN" altLang="en-US" dirty="0"/>
              <a:t>报告主标题</a:t>
            </a: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0" y="3390384"/>
            <a:ext cx="99060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33652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163765" y="715688"/>
            <a:ext cx="2441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CONTENTS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Verdana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347" r="84175" b="11541"/>
          <a:stretch/>
        </p:blipFill>
        <p:spPr>
          <a:xfrm>
            <a:off x="0" y="596886"/>
            <a:ext cx="1567543" cy="5728773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1432193"/>
            <a:ext cx="1568624" cy="489346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1424651"/>
            <a:ext cx="156862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2072680" y="548680"/>
            <a:ext cx="5544616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目录 </a:t>
            </a:r>
            <a:endParaRPr lang="zh-CN" altLang="en-US" sz="2400" b="1" i="0" kern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Verdana" pitchFamily="34" charset="0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568624" y="1424651"/>
            <a:ext cx="833737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320890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415924" y="731836"/>
            <a:ext cx="9036556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44199039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215864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415924" y="731836"/>
            <a:ext cx="9036556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415924" y="1235892"/>
            <a:ext cx="9036555" cy="327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81207951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0" y="1639341"/>
            <a:ext cx="4536503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2"/>
          <p:cNvSpPr>
            <a:spLocks noGrp="1"/>
          </p:cNvSpPr>
          <p:nvPr>
            <p:ph sz="half" idx="13"/>
          </p:nvPr>
        </p:nvSpPr>
        <p:spPr>
          <a:xfrm>
            <a:off x="424881" y="1637184"/>
            <a:ext cx="4312095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0043230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11980664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84603337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title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48405" y="176207"/>
            <a:ext cx="2519636" cy="322499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15924" y="731836"/>
            <a:ext cx="9036556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15924" y="1235892"/>
            <a:ext cx="9036555" cy="327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97602" y="6530471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FC45764-003C-4B22-BBA8-1B6FE5FF9541}" type="slidenum">
              <a:rPr lang="zh-CN" alt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/>
              <a:t>‹#›</a:t>
            </a:fld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6447430"/>
            <a:ext cx="9906000" cy="0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8841432" y="6500451"/>
            <a:ext cx="0" cy="288032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329264" y="6487818"/>
            <a:ext cx="126188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月度信息发布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0" y="585063"/>
            <a:ext cx="9906000" cy="0"/>
          </a:xfrm>
          <a:prstGeom prst="line">
            <a:avLst/>
          </a:prstGeom>
          <a:noFill/>
          <a:ln w="3175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1000">
                  <a:schemeClr val="accent1">
                    <a:lumMod val="75000"/>
                  </a:schemeClr>
                </a:gs>
                <a:gs pos="100000">
                  <a:schemeClr val="accent2">
                    <a:lumMod val="9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36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1" r:id="rId3"/>
    <p:sldLayoutId id="2147483660" r:id="rId4"/>
    <p:sldLayoutId id="2147483655" r:id="rId5"/>
    <p:sldLayoutId id="2147483650" r:id="rId6"/>
    <p:sldLayoutId id="2147483652" r:id="rId7"/>
    <p:sldLayoutId id="2147483653" r:id="rId8"/>
    <p:sldLayoutId id="2147483656" r:id="rId9"/>
    <p:sldLayoutId id="2147483654" r:id="rId10"/>
    <p:sldLayoutId id="2147483659" r:id="rId11"/>
    <p:sldLayoutId id="2147483658" r:id="rId12"/>
    <p:sldLayoutId id="2147483662" r:id="rId13"/>
    <p:sldLayoutId id="2147483663" r:id="rId14"/>
    <p:sldLayoutId id="2147483657" r:id="rId15"/>
  </p:sldLayoutIdLst>
  <p:transition>
    <p:pull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itchFamily="34" charset="0"/>
          <a:ea typeface="黑体" pitchFamily="2" charset="-122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Font typeface="Wingdings" pitchFamily="2" charset="2"/>
        <a:buChar char="è"/>
        <a:defRPr sz="1600" b="1" kern="1200">
          <a:solidFill>
            <a:schemeClr val="tx1"/>
          </a:solidFill>
          <a:latin typeface="+mn-lt"/>
          <a:ea typeface="+mj-ea"/>
          <a:cs typeface="Arial" pitchFamily="34" charset="0"/>
        </a:defRPr>
      </a:lvl1pPr>
      <a:lvl2pPr marL="539750" indent="-17938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j-ea"/>
          <a:cs typeface="Arial" pitchFamily="34" charset="0"/>
        </a:defRPr>
      </a:lvl2pPr>
      <a:lvl3pPr marL="900113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j-ea"/>
          <a:cs typeface="Arial" pitchFamily="34" charset="0"/>
        </a:defRPr>
      </a:lvl3pPr>
      <a:lvl4pPr marL="1260475" indent="-1793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j-ea"/>
          <a:cs typeface="Arial" pitchFamily="34" charset="0"/>
        </a:defRPr>
      </a:lvl4pPr>
      <a:lvl5pPr marL="1620838" indent="-179388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j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52220" y="5317193"/>
            <a:ext cx="8640959" cy="400110"/>
          </a:xfrm>
        </p:spPr>
        <p:txBody>
          <a:bodyPr/>
          <a:lstStyle/>
          <a:p>
            <a:r>
              <a:rPr lang="en-US" altLang="zh-CN" dirty="0"/>
              <a:t>2019-10-14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中国汽车工业协会信息发布会</a:t>
            </a:r>
          </a:p>
        </p:txBody>
      </p:sp>
    </p:spTree>
    <p:extLst>
      <p:ext uri="{BB962C8B-B14F-4D97-AF65-F5344CB8AC3E}">
        <p14:creationId xmlns:p14="http://schemas.microsoft.com/office/powerpoint/2010/main" val="1573124631"/>
      </p:ext>
    </p:extLst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15925" y="668615"/>
            <a:ext cx="577334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CN" sz="28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4. </a:t>
            </a:r>
            <a:r>
              <a:rPr kumimoji="0" lang="zh-CN" altLang="en-US" sz="28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进出口情况</a:t>
            </a:r>
          </a:p>
        </p:txBody>
      </p:sp>
      <p:sp>
        <p:nvSpPr>
          <p:cNvPr id="7" name="Text Box 104"/>
          <p:cNvSpPr txBox="1">
            <a:spLocks noChangeArrowheads="1"/>
          </p:cNvSpPr>
          <p:nvPr/>
        </p:nvSpPr>
        <p:spPr bwMode="auto">
          <a:xfrm>
            <a:off x="546034" y="3900228"/>
            <a:ext cx="881393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marL="900113" indent="-900113" algn="ctr">
              <a:spcBef>
                <a:spcPct val="50000"/>
              </a:spcBef>
              <a:defRPr/>
            </a:pPr>
            <a:r>
              <a:rPr lang="en-US" altLang="zh-CN" sz="2400" b="1" u="none" dirty="0">
                <a:solidFill>
                  <a:srgbClr val="CC0000"/>
                </a:solidFill>
                <a:ea typeface="+mj-ea"/>
              </a:rPr>
              <a:t>      </a:t>
            </a:r>
            <a:r>
              <a:rPr lang="en-US" altLang="zh-CN" sz="2400" b="1" dirty="0">
                <a:solidFill>
                  <a:srgbClr val="CC0000"/>
                </a:solidFill>
              </a:rPr>
              <a:t> </a:t>
            </a:r>
            <a:r>
              <a:rPr lang="en-US" altLang="zh-CN" sz="2400" b="1" u="sng" dirty="0"/>
              <a:t>2019</a:t>
            </a:r>
            <a:r>
              <a:rPr lang="zh-CN" altLang="en-US" sz="2400" b="1" u="sng" dirty="0"/>
              <a:t>年</a:t>
            </a:r>
            <a:r>
              <a:rPr lang="en-US" altLang="zh-CN" sz="2400" b="1" u="sng" dirty="0"/>
              <a:t>9</a:t>
            </a:r>
            <a:r>
              <a:rPr lang="zh-CN" altLang="en-US" sz="2400" b="1" u="sng" dirty="0"/>
              <a:t>月摩托车出口情况</a:t>
            </a:r>
          </a:p>
        </p:txBody>
      </p:sp>
      <p:sp>
        <p:nvSpPr>
          <p:cNvPr id="8" name="矩形 7"/>
          <p:cNvSpPr/>
          <p:nvPr/>
        </p:nvSpPr>
        <p:spPr>
          <a:xfrm>
            <a:off x="7835349" y="1702271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黑体"/>
              </a:rPr>
              <a:t> </a:t>
            </a:r>
            <a:r>
              <a:rPr lang="zh-CN" altLang="en-US" sz="1600" b="1" dirty="0">
                <a:solidFill>
                  <a:srgbClr val="000000"/>
                </a:solidFill>
                <a:latin typeface="Arial"/>
                <a:ea typeface="黑体"/>
              </a:rPr>
              <a:t>单位：万辆、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黑体"/>
              </a:rPr>
              <a:t>%</a:t>
            </a:r>
            <a:endParaRPr lang="zh-CN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7809306" y="4276496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Arial"/>
                <a:ea typeface="黑体"/>
              </a:rPr>
              <a:t> </a:t>
            </a:r>
            <a:r>
              <a:rPr lang="zh-CN" altLang="en-US" sz="1600" b="1" dirty="0">
                <a:solidFill>
                  <a:srgbClr val="000000"/>
                </a:solidFill>
                <a:latin typeface="Arial"/>
                <a:ea typeface="黑体"/>
              </a:rPr>
              <a:t>单位：万辆、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黑体"/>
              </a:rPr>
              <a:t>%</a:t>
            </a:r>
            <a:endParaRPr lang="zh-CN" altLang="en-US" sz="16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12587" y="55438"/>
            <a:ext cx="6621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ea"/>
                <a:ea typeface="+mj-ea"/>
                <a:cs typeface="Arial" pitchFamily="34" charset="0"/>
              </a:rPr>
              <a:t>一、汽车工业主要指标完成情况</a:t>
            </a:r>
          </a:p>
        </p:txBody>
      </p:sp>
      <p:sp>
        <p:nvSpPr>
          <p:cNvPr id="13" name="Text Box 104"/>
          <p:cNvSpPr txBox="1">
            <a:spLocks noChangeArrowheads="1"/>
          </p:cNvSpPr>
          <p:nvPr/>
        </p:nvSpPr>
        <p:spPr bwMode="auto">
          <a:xfrm>
            <a:off x="546034" y="1382502"/>
            <a:ext cx="881393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marL="900113" indent="-900113" algn="ctr">
              <a:spcBef>
                <a:spcPct val="50000"/>
              </a:spcBef>
              <a:defRPr/>
            </a:pPr>
            <a:r>
              <a:rPr lang="en-US" altLang="zh-CN" sz="2400" u="none" dirty="0">
                <a:solidFill>
                  <a:srgbClr val="CC0000"/>
                </a:solidFill>
                <a:ea typeface="+mj-ea"/>
              </a:rPr>
              <a:t>      </a:t>
            </a:r>
            <a:r>
              <a:rPr lang="en-US" altLang="zh-CN" sz="2400" b="1" u="sng" dirty="0">
                <a:ea typeface="+mj-ea"/>
              </a:rPr>
              <a:t>2019</a:t>
            </a:r>
            <a:r>
              <a:rPr lang="zh-CN" altLang="en-US" sz="2400" b="1" u="sng" dirty="0">
                <a:ea typeface="+mj-ea"/>
              </a:rPr>
              <a:t>年</a:t>
            </a:r>
            <a:r>
              <a:rPr lang="en-US" altLang="zh-CN" sz="2400" b="1" u="sng" dirty="0">
                <a:ea typeface="+mj-ea"/>
              </a:rPr>
              <a:t>9</a:t>
            </a:r>
            <a:r>
              <a:rPr lang="zh-CN" altLang="en-US" sz="2400" b="1" u="sng" dirty="0">
                <a:ea typeface="+mj-ea"/>
              </a:rPr>
              <a:t>月汽车出口情况</a:t>
            </a:r>
            <a:endParaRPr lang="zh-CN" altLang="en-US" sz="2400" b="1" i="0" u="sng" dirty="0">
              <a:ea typeface="+mj-ea"/>
            </a:endParaRPr>
          </a:p>
        </p:txBody>
      </p:sp>
      <p:graphicFrame>
        <p:nvGraphicFramePr>
          <p:cNvPr id="11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046392"/>
              </p:ext>
            </p:extLst>
          </p:nvPr>
        </p:nvGraphicFramePr>
        <p:xfrm>
          <a:off x="415922" y="2154379"/>
          <a:ext cx="9065637" cy="1536192"/>
        </p:xfrm>
        <a:graphic>
          <a:graphicData uri="http://schemas.openxmlformats.org/drawingml/2006/table">
            <a:tbl>
              <a:tblPr/>
              <a:tblGrid>
                <a:gridCol w="1892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2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29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29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29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816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9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1-9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月累计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环比增长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同比增长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同比累计增长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汽车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74.8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0.9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6.3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-8.1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乘用车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6.6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52.0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13.2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-13.4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商用车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2.4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22.7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-8.9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6.8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67601"/>
              </p:ext>
            </p:extLst>
          </p:nvPr>
        </p:nvGraphicFramePr>
        <p:xfrm>
          <a:off x="415924" y="4672058"/>
          <a:ext cx="9044553" cy="1645920"/>
        </p:xfrm>
        <a:graphic>
          <a:graphicData uri="http://schemas.openxmlformats.org/drawingml/2006/table">
            <a:tbl>
              <a:tblPr/>
              <a:tblGrid>
                <a:gridCol w="189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2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28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28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28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595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9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1-9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月累计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环比增长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同比增长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同比累计增长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39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摩托车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60.6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524.0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6.3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1.7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-6.8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二轮摩托车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57.8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497.5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7.4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1.2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-7.2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三轮摩托车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2.8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26.5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-11.8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15.4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0.4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15925" y="675854"/>
            <a:ext cx="577334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r>
              <a:rPr kumimoji="0" lang="en-US" altLang="zh-CN" sz="28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5. </a:t>
            </a:r>
            <a:r>
              <a:rPr kumimoji="0" lang="zh-CN" altLang="en-US" sz="28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经济效益情况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12587" y="55438"/>
            <a:ext cx="6621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ea"/>
                <a:ea typeface="+mj-ea"/>
                <a:cs typeface="Arial" pitchFamily="34" charset="0"/>
              </a:rPr>
              <a:t>一、汽车工业主要指标完成情况</a:t>
            </a:r>
          </a:p>
        </p:txBody>
      </p:sp>
      <p:sp>
        <p:nvSpPr>
          <p:cNvPr id="5" name="Text Box 104"/>
          <p:cNvSpPr txBox="1">
            <a:spLocks noChangeArrowheads="1"/>
          </p:cNvSpPr>
          <p:nvPr/>
        </p:nvSpPr>
        <p:spPr bwMode="auto">
          <a:xfrm>
            <a:off x="981306" y="3850016"/>
            <a:ext cx="76014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marL="900113" indent="-900113" algn="ctr">
              <a:spcBef>
                <a:spcPct val="50000"/>
              </a:spcBef>
              <a:defRPr/>
            </a:pPr>
            <a:r>
              <a:rPr lang="en-US" altLang="zh-CN" sz="2400" u="none" dirty="0">
                <a:solidFill>
                  <a:srgbClr val="CC0000"/>
                </a:solidFill>
                <a:ea typeface="+mj-ea"/>
              </a:rPr>
              <a:t> </a:t>
            </a:r>
            <a:r>
              <a:rPr lang="en-US" altLang="zh-CN" sz="2200" b="1" u="sng" dirty="0"/>
              <a:t>2019</a:t>
            </a:r>
            <a:r>
              <a:rPr lang="zh-CN" altLang="en-US" sz="2200" b="1" u="sng" dirty="0"/>
              <a:t>年</a:t>
            </a:r>
            <a:r>
              <a:rPr lang="en-US" altLang="zh-CN" sz="2200" b="1" u="sng" dirty="0"/>
              <a:t>1-8</a:t>
            </a:r>
            <a:r>
              <a:rPr lang="zh-CN" altLang="en-US" sz="2200" b="1" u="sng" dirty="0"/>
              <a:t>月</a:t>
            </a:r>
            <a:r>
              <a:rPr lang="en-US" altLang="zh-CN" sz="2200" b="1" u="sng" dirty="0"/>
              <a:t>91</a:t>
            </a:r>
            <a:r>
              <a:rPr lang="zh-CN" altLang="en-US" sz="2200" b="1" u="sng" dirty="0"/>
              <a:t>家摩托车生产企业主要指标情况</a:t>
            </a:r>
            <a:endParaRPr lang="zh-CN" altLang="en-US" sz="2200" b="1" i="0" u="sng" dirty="0"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02949" y="4142404"/>
            <a:ext cx="1479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黑体"/>
              </a:rPr>
              <a:t> </a:t>
            </a:r>
            <a:r>
              <a:rPr lang="zh-CN" altLang="en-US" sz="1400" b="1" dirty="0">
                <a:solidFill>
                  <a:srgbClr val="000000"/>
                </a:solidFill>
                <a:latin typeface="Arial"/>
                <a:ea typeface="黑体"/>
              </a:rPr>
              <a:t>单位：亿元、</a:t>
            </a:r>
            <a:r>
              <a:rPr lang="en-US" altLang="zh-CN" sz="1400" b="1" dirty="0">
                <a:solidFill>
                  <a:srgbClr val="000000"/>
                </a:solidFill>
                <a:latin typeface="Arial"/>
                <a:ea typeface="黑体"/>
              </a:rPr>
              <a:t>%</a:t>
            </a:r>
            <a:endParaRPr lang="zh-CN" altLang="en-US" sz="1400" dirty="0"/>
          </a:p>
        </p:txBody>
      </p:sp>
      <p:graphicFrame>
        <p:nvGraphicFramePr>
          <p:cNvPr id="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813839"/>
              </p:ext>
            </p:extLst>
          </p:nvPr>
        </p:nvGraphicFramePr>
        <p:xfrm>
          <a:off x="415925" y="1910876"/>
          <a:ext cx="9058754" cy="1520642"/>
        </p:xfrm>
        <a:graphic>
          <a:graphicData uri="http://schemas.openxmlformats.org/drawingml/2006/table">
            <a:tbl>
              <a:tblPr/>
              <a:tblGrid>
                <a:gridCol w="2321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4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42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42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42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849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指标名称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1-8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月累计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上年同期累计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同比增长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增加额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工业总产值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21726.2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23539.6</a:t>
                      </a:r>
                      <a:endParaRPr kumimoji="1" lang="zh-CN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-7.7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-1813.3</a:t>
                      </a:r>
                      <a:endParaRPr kumimoji="1" lang="zh-CN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营业收入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25236.5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27151.7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-7.1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-1915.2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利税总额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3266.5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4237.3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-22.9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-970.7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 Box 104"/>
          <p:cNvSpPr txBox="1">
            <a:spLocks noChangeArrowheads="1"/>
          </p:cNvSpPr>
          <p:nvPr/>
        </p:nvSpPr>
        <p:spPr bwMode="auto">
          <a:xfrm>
            <a:off x="754190" y="1341489"/>
            <a:ext cx="78286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marL="900113" indent="-900113" algn="ctr">
              <a:spcBef>
                <a:spcPct val="50000"/>
              </a:spcBef>
              <a:defRPr/>
            </a:pPr>
            <a:r>
              <a:rPr lang="en-US" altLang="zh-CN" sz="2400" u="none" dirty="0">
                <a:solidFill>
                  <a:srgbClr val="CC0000"/>
                </a:solidFill>
                <a:ea typeface="+mj-ea"/>
              </a:rPr>
              <a:t>      </a:t>
            </a:r>
            <a:r>
              <a:rPr lang="en-US" altLang="zh-CN" sz="2200" b="1" u="sng" dirty="0">
                <a:ea typeface="+mj-ea"/>
              </a:rPr>
              <a:t>2019</a:t>
            </a:r>
            <a:r>
              <a:rPr lang="zh-CN" altLang="en-US" sz="2200" b="1" u="sng" dirty="0">
                <a:ea typeface="+mj-ea"/>
              </a:rPr>
              <a:t>年</a:t>
            </a:r>
            <a:r>
              <a:rPr lang="en-US" altLang="zh-CN" sz="2200" b="1" u="sng" dirty="0">
                <a:ea typeface="+mj-ea"/>
              </a:rPr>
              <a:t>1-8</a:t>
            </a:r>
            <a:r>
              <a:rPr lang="zh-CN" altLang="en-US" sz="2200" b="1" u="sng" dirty="0">
                <a:ea typeface="+mj-ea"/>
              </a:rPr>
              <a:t>月</a:t>
            </a:r>
            <a:r>
              <a:rPr lang="en-US" altLang="zh-CN" sz="2200" b="1" u="sng" dirty="0">
                <a:ea typeface="+mj-ea"/>
              </a:rPr>
              <a:t>17</a:t>
            </a:r>
            <a:r>
              <a:rPr lang="zh-CN" altLang="en-US" sz="2200" b="1" u="sng" dirty="0">
                <a:ea typeface="+mj-ea"/>
              </a:rPr>
              <a:t>家重点汽车企业集团主要指标情况</a:t>
            </a:r>
            <a:endParaRPr lang="zh-CN" altLang="en-US" sz="2200" b="1" i="0" u="sng" dirty="0"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25045" y="1572322"/>
            <a:ext cx="1479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黑体"/>
              </a:rPr>
              <a:t> </a:t>
            </a:r>
            <a:r>
              <a:rPr lang="zh-CN" altLang="en-US" sz="1400" b="1" dirty="0">
                <a:solidFill>
                  <a:srgbClr val="000000"/>
                </a:solidFill>
                <a:latin typeface="Arial"/>
                <a:ea typeface="黑体"/>
              </a:rPr>
              <a:t>单位：亿元、</a:t>
            </a:r>
            <a:r>
              <a:rPr lang="en-US" altLang="zh-CN" sz="1400" b="1" dirty="0">
                <a:solidFill>
                  <a:srgbClr val="000000"/>
                </a:solidFill>
                <a:latin typeface="Arial"/>
                <a:ea typeface="黑体"/>
              </a:rPr>
              <a:t>%</a:t>
            </a:r>
            <a:endParaRPr lang="zh-CN" altLang="en-US" sz="1400" dirty="0"/>
          </a:p>
        </p:txBody>
      </p:sp>
      <p:graphicFrame>
        <p:nvGraphicFramePr>
          <p:cNvPr id="10" name="Group 43">
            <a:extLst>
              <a:ext uri="{FF2B5EF4-FFF2-40B4-BE49-F238E27FC236}">
                <a16:creationId xmlns:a16="http://schemas.microsoft.com/office/drawing/2014/main" xmlns="" id="{E7955D60-9A13-42CA-815E-78BA9E2EE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34243"/>
              </p:ext>
            </p:extLst>
          </p:nvPr>
        </p:nvGraphicFramePr>
        <p:xfrm>
          <a:off x="415925" y="4480958"/>
          <a:ext cx="9037669" cy="1548144"/>
        </p:xfrm>
        <a:graphic>
          <a:graphicData uri="http://schemas.openxmlformats.org/drawingml/2006/table">
            <a:tbl>
              <a:tblPr/>
              <a:tblGrid>
                <a:gridCol w="2316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0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03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03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03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指标名称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1-8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月累计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上年同期累计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同比增长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增加额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工业总产值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602.0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626.3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-3.9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-24.3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营业收入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665.3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708.7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-6.1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-43.5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利税总额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37.2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36.7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1.6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0.6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377271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958027" y="2015528"/>
            <a:ext cx="7009708" cy="36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83000"/>
                </a:schemeClr>
              </a:gs>
              <a:gs pos="100000">
                <a:schemeClr val="bg1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⑴. 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汽车销量同比降幅收窄</a:t>
            </a: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title"/>
          </p:nvPr>
        </p:nvSpPr>
        <p:spPr>
          <a:xfrm>
            <a:off x="661007" y="599637"/>
            <a:ext cx="7546555" cy="717882"/>
          </a:xfrm>
        </p:spPr>
        <p:txBody>
          <a:bodyPr/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二、汽车工业经济运行情况</a:t>
            </a:r>
          </a:p>
        </p:txBody>
      </p:sp>
      <p:sp>
        <p:nvSpPr>
          <p:cNvPr id="18" name="矩形 17"/>
          <p:cNvSpPr/>
          <p:nvPr/>
        </p:nvSpPr>
        <p:spPr>
          <a:xfrm>
            <a:off x="1958027" y="1655528"/>
            <a:ext cx="7009708" cy="36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83000"/>
                </a:schemeClr>
              </a:gs>
              <a:gs pos="100000">
                <a:schemeClr val="bg1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汽车情况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58027" y="2375528"/>
            <a:ext cx="7009708" cy="36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83000"/>
                </a:schemeClr>
              </a:gs>
              <a:gs pos="100000">
                <a:schemeClr val="bg1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⑵. 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乘用车市场压力仍然很大</a:t>
            </a:r>
          </a:p>
        </p:txBody>
      </p:sp>
      <p:sp>
        <p:nvSpPr>
          <p:cNvPr id="25" name="矩形 24"/>
          <p:cNvSpPr/>
          <p:nvPr/>
        </p:nvSpPr>
        <p:spPr>
          <a:xfrm>
            <a:off x="1958032" y="3451775"/>
            <a:ext cx="7009708" cy="36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83000"/>
                </a:schemeClr>
              </a:gs>
              <a:gs pos="100000">
                <a:schemeClr val="bg1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⑸. 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新能源汽车同比下降</a:t>
            </a:r>
          </a:p>
        </p:txBody>
      </p:sp>
      <p:sp>
        <p:nvSpPr>
          <p:cNvPr id="31" name="矩形 30"/>
          <p:cNvSpPr/>
          <p:nvPr/>
        </p:nvSpPr>
        <p:spPr>
          <a:xfrm>
            <a:off x="1958036" y="4168608"/>
            <a:ext cx="7009704" cy="36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83000"/>
                </a:schemeClr>
              </a:gs>
              <a:gs pos="100000">
                <a:schemeClr val="bg1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⑺. 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重点企业集团市场集中度有所提高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58032" y="3808608"/>
            <a:ext cx="7009708" cy="36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83000"/>
                </a:schemeClr>
              </a:gs>
              <a:gs pos="100000">
                <a:schemeClr val="bg1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/>
          <a:p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⑹. 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中国品牌乘用车市场份额下降</a:t>
            </a:r>
          </a:p>
        </p:txBody>
      </p:sp>
      <p:sp>
        <p:nvSpPr>
          <p:cNvPr id="15" name="矩形 14"/>
          <p:cNvSpPr/>
          <p:nvPr/>
        </p:nvSpPr>
        <p:spPr>
          <a:xfrm>
            <a:off x="1958040" y="3087437"/>
            <a:ext cx="7009708" cy="36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83000"/>
                </a:schemeClr>
              </a:gs>
              <a:gs pos="100000">
                <a:schemeClr val="bg1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⑷. 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皮卡车产销量同比下降</a:t>
            </a:r>
          </a:p>
        </p:txBody>
      </p:sp>
      <p:sp>
        <p:nvSpPr>
          <p:cNvPr id="12" name="矩形 11"/>
          <p:cNvSpPr/>
          <p:nvPr/>
        </p:nvSpPr>
        <p:spPr>
          <a:xfrm>
            <a:off x="1958027" y="2735528"/>
            <a:ext cx="7009708" cy="36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83000"/>
                </a:schemeClr>
              </a:gs>
              <a:gs pos="100000">
                <a:schemeClr val="bg1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⑶. 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商用车销量同比增长</a:t>
            </a:r>
          </a:p>
        </p:txBody>
      </p:sp>
      <p:sp>
        <p:nvSpPr>
          <p:cNvPr id="16" name="矩形 15"/>
          <p:cNvSpPr/>
          <p:nvPr/>
        </p:nvSpPr>
        <p:spPr>
          <a:xfrm>
            <a:off x="1958040" y="5242917"/>
            <a:ext cx="7009708" cy="36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83000"/>
                </a:schemeClr>
              </a:gs>
              <a:gs pos="100000">
                <a:schemeClr val="bg1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摩托车情况</a:t>
            </a:r>
          </a:p>
        </p:txBody>
      </p:sp>
      <p:sp>
        <p:nvSpPr>
          <p:cNvPr id="17" name="矩形 16"/>
          <p:cNvSpPr/>
          <p:nvPr/>
        </p:nvSpPr>
        <p:spPr>
          <a:xfrm>
            <a:off x="1958036" y="5602917"/>
            <a:ext cx="7009708" cy="36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83000"/>
                </a:schemeClr>
              </a:gs>
              <a:gs pos="100000">
                <a:schemeClr val="bg1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⑴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摩托车产销</a:t>
            </a: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同比继续明显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增长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58036" y="5962917"/>
            <a:ext cx="7009708" cy="36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83000"/>
                </a:schemeClr>
              </a:gs>
              <a:gs pos="100000">
                <a:schemeClr val="bg1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⑵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摩托车</a:t>
            </a: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出口高于上年同期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58027" y="4528608"/>
            <a:ext cx="7009704" cy="36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83000"/>
                </a:schemeClr>
              </a:gs>
              <a:gs pos="100000">
                <a:schemeClr val="bg1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⑻. 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汽车出口同比增长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58027" y="4886084"/>
            <a:ext cx="7009704" cy="36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83000"/>
                </a:schemeClr>
              </a:gs>
              <a:gs pos="100000">
                <a:schemeClr val="bg1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⑼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重点企业经济效益增速低于同期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98334"/>
      </p:ext>
    </p:extLst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0514" name="Rectangle 2"/>
          <p:cNvSpPr>
            <a:spLocks noGrp="1" noChangeArrowheads="1"/>
          </p:cNvSpPr>
          <p:nvPr>
            <p:ph idx="1"/>
          </p:nvPr>
        </p:nvSpPr>
        <p:spPr>
          <a:xfrm>
            <a:off x="774100" y="1851111"/>
            <a:ext cx="8620272" cy="3844295"/>
          </a:xfrm>
          <a:solidFill>
            <a:schemeClr val="accent3">
              <a:lumMod val="50000"/>
              <a:alpha val="96000"/>
            </a:schemeClr>
          </a:solidFill>
          <a:ln>
            <a:noFill/>
          </a:ln>
          <a:effectLst>
            <a:outerShdw dist="139700" dir="19200000" algn="bl" rotWithShape="0">
              <a:schemeClr val="accent3">
                <a:lumMod val="75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 algn="just">
              <a:lnSpc>
                <a:spcPts val="34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85000"/>
              <a:buFont typeface="Arial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月，汽车销量同比降幅收窄。产销量分别完成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220.9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万辆和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227.1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万辆，比上月分别增长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11%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16%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，比上年同期分别下降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6.2%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5.2%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，产量降幅比上月扩大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5.7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个百分点，销量同比降幅比上月缩小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个百分点。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213" indent="-176213" algn="just">
              <a:lnSpc>
                <a:spcPts val="34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85000"/>
              <a:buFont typeface="Arial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1-9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月，汽车产销分别完成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1814.9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万辆和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1837.1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万辆，产销量比上年同期分别下降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11.4%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10.3%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，产销量降幅比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1-8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月分别收窄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个百分点。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2401" y="669077"/>
            <a:ext cx="2350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1.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汽车情况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3427" y="1260094"/>
            <a:ext cx="3094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⑴.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汽车销量同比降幅收窄</a:t>
            </a:r>
          </a:p>
        </p:txBody>
      </p:sp>
      <p:sp>
        <p:nvSpPr>
          <p:cNvPr id="6" name="矩形 5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21268336"/>
      </p:ext>
    </p:extLst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000AEB4-4240-4120-B907-BF58FD307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0615" y="757239"/>
            <a:ext cx="8916045" cy="5614986"/>
          </a:xfrm>
          <a:solidFill>
            <a:schemeClr val="accent3">
              <a:lumMod val="50000"/>
              <a:alpha val="96000"/>
            </a:schemeClr>
          </a:solidFill>
          <a:ln>
            <a:noFill/>
          </a:ln>
          <a:effectLst>
            <a:outerShdw dist="139700" dir="19200000" algn="bl" rotWithShape="0">
              <a:schemeClr val="accent3">
                <a:lumMod val="75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5000"/>
              <a:buFont typeface="Arial" pitchFamily="34" charset="0"/>
              <a:buChar char="•"/>
            </a:pP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月，汽车进入传统“金九银十”销售旺季，</a:t>
            </a:r>
            <a:r>
              <a:rPr lang="zh-CN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从</a:t>
            </a: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今年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zh-CN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产销数据</a:t>
            </a:r>
            <a:r>
              <a:rPr lang="zh-CN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完成情况看，</a:t>
            </a: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与上月相比，呈现了明显回升，行业销量同比降幅也比上月有所收窄，但降幅依然较大，延续了去年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月份以来的下降态势，我国汽车产销量已连续</a:t>
            </a:r>
            <a:r>
              <a:rPr lang="en-US" altLang="zh-CN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zh-CN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</a:t>
            </a: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月同比下降，其中新能源汽车也连续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个月下降，消费动能仍处于不足状态。从乘用车车型看，本月所有车型同比均呈现下降，企业面临的压力没有有效改善；商用车相对较好，本月产销均呈现正增长。</a:t>
            </a:r>
            <a:endParaRPr lang="en-US" altLang="zh-CN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213" indent="-176213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5000"/>
              <a:buFont typeface="Arial" pitchFamily="34" charset="0"/>
              <a:buChar char="•"/>
            </a:pP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今年以来，国际环境日趋复杂严峻，世界经贸增长放缓，在全球经济下行、国内结构性矛盾突出以及中美经贸</a:t>
            </a:r>
            <a:r>
              <a:rPr lang="zh-CN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摩擦的</a:t>
            </a: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背景下，我国经济下行压力有所加大，但经济仍运行在合理区间。尽管宏观经济总体稳定发展，我国汽车工业在消费信心不足、部分地区提前切换国六标准等不利因素影响下，总体表现较弱，尤其是上半年更是出现了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</a:t>
            </a: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以上的下降。三季度，在一系列稳就业、稳金融、稳外贸、稳外资、稳投资、稳预期的政策作用下，汽车产销降幅出现了收</a:t>
            </a:r>
            <a:r>
              <a:rPr lang="zh-CN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窄。</a:t>
            </a:r>
            <a:endParaRPr lang="en-US" altLang="zh-CN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4CC16B9-AE59-4D33-8792-9621D7722BE6}"/>
              </a:ext>
            </a:extLst>
          </p:cNvPr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21481127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3429657" y="1052449"/>
            <a:ext cx="3401122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r>
              <a:rPr lang="zh-CN" altLang="en-US" dirty="0"/>
              <a:t>汽车月度销量</a:t>
            </a:r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679797"/>
              </p:ext>
            </p:extLst>
          </p:nvPr>
        </p:nvGraphicFramePr>
        <p:xfrm>
          <a:off x="148372" y="1514115"/>
          <a:ext cx="9397636" cy="534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6609413"/>
      </p:ext>
    </p:extLst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10615" y="1375558"/>
            <a:ext cx="8948351" cy="4861956"/>
          </a:xfrm>
          <a:prstGeom prst="rect">
            <a:avLst/>
          </a:prstGeom>
          <a:solidFill>
            <a:schemeClr val="accent3">
              <a:lumMod val="50000"/>
              <a:alpha val="96000"/>
            </a:schemeClr>
          </a:solidFill>
          <a:ln>
            <a:noFill/>
          </a:ln>
          <a:effectLst>
            <a:outerShdw dist="139700" dir="19200000" algn="bl" rotWithShape="0">
              <a:schemeClr val="accent3">
                <a:lumMod val="75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6213" indent="-176213" eaLnBrk="0" hangingPunct="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39750" indent="-179388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900113" indent="-179388">
              <a:spcBef>
                <a:spcPct val="20000"/>
              </a:spcBef>
              <a:buFont typeface="Arial" pitchFamily="34" charset="0"/>
              <a:buChar char="•"/>
              <a:defRPr sz="1400"/>
            </a:lvl3pPr>
            <a:lvl4pPr marL="1260475" indent="-179388">
              <a:spcBef>
                <a:spcPct val="20000"/>
              </a:spcBef>
              <a:buFont typeface="Arial" pitchFamily="34" charset="0"/>
              <a:buChar char="–"/>
              <a:defRPr sz="1200"/>
            </a:lvl4pPr>
            <a:lvl5pPr marL="1620838" indent="-179388">
              <a:spcBef>
                <a:spcPct val="20000"/>
              </a:spcBef>
              <a:buFont typeface="Arial" pitchFamily="34" charset="0"/>
              <a:buChar char="»"/>
              <a:defRPr sz="12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just" eaLnBrk="1" hangingPunct="1">
              <a:lnSpc>
                <a:spcPts val="3400"/>
              </a:lnSpc>
            </a:pPr>
            <a:r>
              <a:rPr lang="en-US" altLang="zh-CN" dirty="0"/>
              <a:t>9</a:t>
            </a:r>
            <a:r>
              <a:rPr lang="zh-CN" altLang="en-US" dirty="0"/>
              <a:t>月，乘用车产销分别完成</a:t>
            </a:r>
            <a:r>
              <a:rPr lang="en-US" altLang="zh-CN" dirty="0"/>
              <a:t>186.5</a:t>
            </a:r>
            <a:r>
              <a:rPr lang="zh-CN" altLang="en-US" dirty="0"/>
              <a:t>万辆和</a:t>
            </a:r>
            <a:r>
              <a:rPr lang="en-US" altLang="zh-CN" dirty="0"/>
              <a:t>193.1</a:t>
            </a:r>
            <a:r>
              <a:rPr lang="zh-CN" altLang="en-US" dirty="0"/>
              <a:t>万辆，比上月分别增长</a:t>
            </a:r>
            <a:r>
              <a:rPr lang="en-US" altLang="zh-CN" dirty="0"/>
              <a:t>10.1%</a:t>
            </a:r>
            <a:r>
              <a:rPr lang="zh-CN" altLang="en-US" dirty="0"/>
              <a:t>和</a:t>
            </a:r>
            <a:r>
              <a:rPr lang="en-US" altLang="zh-CN" dirty="0"/>
              <a:t>16.8%</a:t>
            </a:r>
            <a:r>
              <a:rPr lang="zh-CN" altLang="en-US" dirty="0"/>
              <a:t>，比上年同期分别下降</a:t>
            </a:r>
            <a:r>
              <a:rPr lang="en-US" altLang="zh-CN" dirty="0"/>
              <a:t>7.9%</a:t>
            </a:r>
            <a:r>
              <a:rPr lang="zh-CN" altLang="en-US" dirty="0"/>
              <a:t>和</a:t>
            </a:r>
            <a:r>
              <a:rPr lang="en-US" altLang="zh-CN" dirty="0"/>
              <a:t>6.3%</a:t>
            </a:r>
            <a:r>
              <a:rPr lang="zh-CN" altLang="en-US" dirty="0"/>
              <a:t>，产量降幅比上月扩大</a:t>
            </a:r>
            <a:r>
              <a:rPr lang="en-US" altLang="zh-CN" dirty="0"/>
              <a:t>7.2</a:t>
            </a:r>
            <a:r>
              <a:rPr lang="zh-CN" altLang="en-US" dirty="0"/>
              <a:t>个百分点，销量降幅缩小</a:t>
            </a:r>
            <a:r>
              <a:rPr lang="en-US" altLang="zh-CN" dirty="0"/>
              <a:t>1.4</a:t>
            </a:r>
            <a:r>
              <a:rPr lang="zh-CN" altLang="en-US" dirty="0"/>
              <a:t>个百分点。</a:t>
            </a:r>
            <a:endParaRPr lang="en-US" altLang="zh-CN" dirty="0"/>
          </a:p>
          <a:p>
            <a:pPr algn="just" eaLnBrk="1" hangingPunct="1">
              <a:lnSpc>
                <a:spcPts val="3400"/>
              </a:lnSpc>
            </a:pPr>
            <a:r>
              <a:rPr lang="en-US" altLang="zh-CN" dirty="0"/>
              <a:t>1-9</a:t>
            </a:r>
            <a:r>
              <a:rPr lang="zh-CN" altLang="en-US" dirty="0"/>
              <a:t>月，乘用车产销分别完成</a:t>
            </a:r>
            <a:r>
              <a:rPr lang="en-US" altLang="zh-CN" dirty="0"/>
              <a:t>1507.5</a:t>
            </a:r>
            <a:r>
              <a:rPr lang="zh-CN" altLang="en-US" dirty="0"/>
              <a:t>万辆和</a:t>
            </a:r>
            <a:r>
              <a:rPr lang="en-US" altLang="zh-CN" dirty="0"/>
              <a:t>1524.9</a:t>
            </a:r>
            <a:r>
              <a:rPr lang="zh-CN" altLang="en-US" dirty="0"/>
              <a:t>万辆，产销量同比分别下降</a:t>
            </a:r>
            <a:r>
              <a:rPr lang="en-US" altLang="zh-CN" dirty="0"/>
              <a:t>13.1%</a:t>
            </a:r>
            <a:r>
              <a:rPr lang="zh-CN" altLang="en-US" dirty="0"/>
              <a:t>和</a:t>
            </a:r>
            <a:r>
              <a:rPr lang="en-US" altLang="zh-CN" dirty="0"/>
              <a:t>11.7%</a:t>
            </a:r>
            <a:r>
              <a:rPr lang="zh-CN" altLang="en-US" dirty="0"/>
              <a:t>。销量降幅比</a:t>
            </a:r>
            <a:r>
              <a:rPr lang="en-US" altLang="zh-CN" dirty="0"/>
              <a:t>1-8</a:t>
            </a:r>
            <a:r>
              <a:rPr lang="zh-CN" altLang="en-US" dirty="0"/>
              <a:t>月继续收窄。乘用车四类车型产销情况看：轿车产销比上年同期分别下降</a:t>
            </a:r>
            <a:r>
              <a:rPr lang="en-US" altLang="zh-CN" dirty="0"/>
              <a:t>12.4%</a:t>
            </a:r>
            <a:r>
              <a:rPr lang="zh-CN" altLang="en-US" dirty="0"/>
              <a:t>和</a:t>
            </a:r>
            <a:r>
              <a:rPr lang="en-US" altLang="zh-CN" dirty="0"/>
              <a:t>12%</a:t>
            </a:r>
            <a:r>
              <a:rPr lang="zh-CN" altLang="en-US" dirty="0"/>
              <a:t>；</a:t>
            </a:r>
            <a:r>
              <a:rPr lang="en-US" altLang="zh-CN" dirty="0"/>
              <a:t>SUV</a:t>
            </a:r>
            <a:r>
              <a:rPr lang="zh-CN" altLang="en-US" dirty="0"/>
              <a:t>产销比上年同期分别下降</a:t>
            </a:r>
            <a:r>
              <a:rPr lang="en-US" altLang="zh-CN" dirty="0"/>
              <a:t>12.4%</a:t>
            </a:r>
            <a:r>
              <a:rPr lang="zh-CN" altLang="en-US" dirty="0"/>
              <a:t>和</a:t>
            </a:r>
            <a:r>
              <a:rPr lang="en-US" altLang="zh-CN" dirty="0"/>
              <a:t>9.3%</a:t>
            </a:r>
            <a:r>
              <a:rPr lang="zh-CN" altLang="en-US" dirty="0"/>
              <a:t>；</a:t>
            </a:r>
            <a:r>
              <a:rPr lang="en-US" altLang="zh-CN" dirty="0"/>
              <a:t>MPV</a:t>
            </a:r>
            <a:r>
              <a:rPr lang="zh-CN" altLang="en-US" dirty="0"/>
              <a:t>产销比上年同期分别下降</a:t>
            </a:r>
            <a:r>
              <a:rPr lang="en-US" altLang="zh-CN" dirty="0"/>
              <a:t>23%</a:t>
            </a:r>
            <a:r>
              <a:rPr lang="zh-CN" altLang="en-US" dirty="0"/>
              <a:t>和</a:t>
            </a:r>
            <a:r>
              <a:rPr lang="en-US" altLang="zh-CN" dirty="0"/>
              <a:t>22.1%</a:t>
            </a:r>
            <a:r>
              <a:rPr lang="zh-CN" altLang="en-US" dirty="0"/>
              <a:t>；交叉型乘用车产销量比上年同期分别下降</a:t>
            </a:r>
            <a:r>
              <a:rPr lang="en-US" altLang="zh-CN" dirty="0"/>
              <a:t>10.1%</a:t>
            </a:r>
            <a:r>
              <a:rPr lang="zh-CN" altLang="en-US" dirty="0"/>
              <a:t>和</a:t>
            </a:r>
            <a:r>
              <a:rPr lang="en-US" altLang="zh-CN" dirty="0"/>
              <a:t>15.1%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414050" y="788364"/>
            <a:ext cx="6400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  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⑵.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乘用车市场压力仍然较大</a:t>
            </a:r>
          </a:p>
        </p:txBody>
      </p:sp>
      <p:sp>
        <p:nvSpPr>
          <p:cNvPr id="5" name="矩形 4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17793102"/>
      </p:ext>
    </p:extLst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4833" y="1485740"/>
            <a:ext cx="5276335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r>
              <a:rPr lang="zh-CN" altLang="en-US" dirty="0"/>
              <a:t>乘用车月度销量</a:t>
            </a:r>
          </a:p>
        </p:txBody>
      </p:sp>
      <p:sp>
        <p:nvSpPr>
          <p:cNvPr id="8" name="矩形 7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graphicFrame>
        <p:nvGraphicFramePr>
          <p:cNvPr id="6" name="内容占位符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6836281"/>
              </p:ext>
            </p:extLst>
          </p:nvPr>
        </p:nvGraphicFramePr>
        <p:xfrm>
          <a:off x="148370" y="1055914"/>
          <a:ext cx="9550038" cy="512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2215287"/>
      </p:ext>
    </p:extLst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2" y="1483112"/>
            <a:ext cx="4880919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r>
              <a:rPr lang="zh-CN" altLang="en-US" dirty="0"/>
              <a:t>乘用车月度销量增长率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5657" y="1483113"/>
            <a:ext cx="101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（</a:t>
            </a:r>
            <a:r>
              <a:rPr lang="en-US" altLang="zh-CN" b="1" dirty="0">
                <a:latin typeface="+mn-ea"/>
              </a:rPr>
              <a:t>%</a:t>
            </a:r>
            <a:r>
              <a:rPr lang="zh-CN" altLang="en-US" b="1" dirty="0">
                <a:latin typeface="+mn-ea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862890030"/>
              </p:ext>
            </p:extLst>
          </p:nvPr>
        </p:nvGraphicFramePr>
        <p:xfrm>
          <a:off x="307122" y="1483115"/>
          <a:ext cx="9232539" cy="463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3424840"/>
      </p:ext>
    </p:extLst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4022559461"/>
              </p:ext>
            </p:extLst>
          </p:nvPr>
        </p:nvGraphicFramePr>
        <p:xfrm>
          <a:off x="294773" y="2175638"/>
          <a:ext cx="8254414" cy="442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上箭头 24"/>
          <p:cNvSpPr/>
          <p:nvPr/>
        </p:nvSpPr>
        <p:spPr>
          <a:xfrm rot="10800000">
            <a:off x="7308928" y="2532547"/>
            <a:ext cx="377915" cy="1822049"/>
          </a:xfrm>
          <a:prstGeom prst="upArrow">
            <a:avLst>
              <a:gd name="adj1" fmla="val 50000"/>
              <a:gd name="adj2" fmla="val 47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494277" y="1213628"/>
            <a:ext cx="4794422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r>
              <a:rPr lang="en-US" altLang="zh-CN" dirty="0"/>
              <a:t>2019</a:t>
            </a:r>
            <a:r>
              <a:rPr lang="zh-CN" altLang="en-US" dirty="0"/>
              <a:t>年</a:t>
            </a:r>
            <a:r>
              <a:rPr lang="en-US" altLang="zh-CN" dirty="0"/>
              <a:t>1-9</a:t>
            </a:r>
            <a:r>
              <a:rPr lang="zh-CN" altLang="en-US" dirty="0"/>
              <a:t>月乘用车分车型销量</a:t>
            </a: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2345142" y="4174889"/>
            <a:ext cx="1658041" cy="552100"/>
          </a:xfrm>
          <a:prstGeom prst="wedgeRoundRectCallout">
            <a:avLst>
              <a:gd name="adj1" fmla="val -77271"/>
              <a:gd name="adj2" fmla="val -10853"/>
              <a:gd name="adj3" fmla="val 16667"/>
            </a:avLst>
          </a:prstGeom>
          <a:solidFill>
            <a:srgbClr val="FDE2C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+mj-lt"/>
              </a:rPr>
              <a:t>下降</a:t>
            </a:r>
            <a:r>
              <a:rPr lang="en-US" altLang="zh-CN" b="1" dirty="0">
                <a:solidFill>
                  <a:schemeClr val="tx1"/>
                </a:solidFill>
                <a:latin typeface="+mj-lt"/>
              </a:rPr>
              <a:t>22.1%</a:t>
            </a:r>
            <a:r>
              <a:rPr lang="zh-CN" altLang="en-US" b="1" dirty="0">
                <a:solidFill>
                  <a:schemeClr val="tx1"/>
                </a:solidFill>
                <a:latin typeface="+mj-lt"/>
              </a:rPr>
              <a:t>，减少</a:t>
            </a:r>
            <a:r>
              <a:rPr lang="en-US" altLang="zh-CN" b="1" dirty="0">
                <a:solidFill>
                  <a:schemeClr val="tx1"/>
                </a:solidFill>
                <a:latin typeface="+mj-lt"/>
              </a:rPr>
              <a:t>27.9</a:t>
            </a:r>
            <a:r>
              <a:rPr lang="zh-CN" altLang="en-US" b="1" dirty="0">
                <a:solidFill>
                  <a:schemeClr val="tx1"/>
                </a:solidFill>
                <a:latin typeface="+mj-lt"/>
              </a:rPr>
              <a:t>万辆</a:t>
            </a: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7197552" y="2034190"/>
            <a:ext cx="1794048" cy="637664"/>
          </a:xfrm>
          <a:prstGeom prst="wedgeRoundRectCallout">
            <a:avLst>
              <a:gd name="adj1" fmla="val -94996"/>
              <a:gd name="adj2" fmla="val 62518"/>
              <a:gd name="adj3" fmla="val 16667"/>
            </a:avLst>
          </a:prstGeom>
          <a:solidFill>
            <a:srgbClr val="FDE2C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+mj-lt"/>
              </a:rPr>
              <a:t>下降</a:t>
            </a:r>
            <a:r>
              <a:rPr lang="en-US" altLang="zh-CN" b="1" dirty="0">
                <a:solidFill>
                  <a:schemeClr val="tx1"/>
                </a:solidFill>
                <a:latin typeface="+mj-lt"/>
              </a:rPr>
              <a:t>12%</a:t>
            </a:r>
            <a:r>
              <a:rPr lang="zh-CN" altLang="en-US" b="1" dirty="0">
                <a:solidFill>
                  <a:schemeClr val="tx1"/>
                </a:solidFill>
                <a:latin typeface="+mj-lt"/>
              </a:rPr>
              <a:t>，</a:t>
            </a:r>
            <a:endParaRPr lang="en-US" altLang="zh-CN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  <a:latin typeface="+mj-lt"/>
              </a:rPr>
              <a:t>减少</a:t>
            </a:r>
            <a:r>
              <a:rPr lang="en-US" altLang="zh-CN" b="1" dirty="0">
                <a:solidFill>
                  <a:schemeClr val="tx1"/>
                </a:solidFill>
                <a:latin typeface="+mj-lt"/>
              </a:rPr>
              <a:t>101.1</a:t>
            </a:r>
            <a:r>
              <a:rPr lang="zh-CN" altLang="en-US" b="1" dirty="0">
                <a:solidFill>
                  <a:schemeClr val="tx1"/>
                </a:solidFill>
                <a:latin typeface="+mj-lt"/>
              </a:rPr>
              <a:t>万辆</a:t>
            </a:r>
          </a:p>
        </p:txBody>
      </p:sp>
      <p:sp>
        <p:nvSpPr>
          <p:cNvPr id="26" name="上箭头 25"/>
          <p:cNvSpPr/>
          <p:nvPr/>
        </p:nvSpPr>
        <p:spPr>
          <a:xfrm rot="16200000">
            <a:off x="4290311" y="4526880"/>
            <a:ext cx="399356" cy="1440664"/>
          </a:xfrm>
          <a:prstGeom prst="upArrow">
            <a:avLst>
              <a:gd name="adj1" fmla="val 4751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6877847" y="4339766"/>
            <a:ext cx="1790492" cy="870069"/>
          </a:xfrm>
          <a:prstGeom prst="roundRect">
            <a:avLst/>
          </a:prstGeom>
          <a:solidFill>
            <a:schemeClr val="accent5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轿车</a:t>
            </a:r>
            <a:r>
              <a:rPr lang="en-US" altLang="zh-CN" b="1" dirty="0">
                <a:solidFill>
                  <a:schemeClr val="tx1"/>
                </a:solidFill>
              </a:rPr>
              <a:t>+SUV</a:t>
            </a:r>
            <a:endParaRPr lang="en-US" altLang="zh-CN" b="1" dirty="0">
              <a:solidFill>
                <a:schemeClr val="tx1">
                  <a:alpha val="0"/>
                </a:schemeClr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下降</a:t>
            </a:r>
            <a:r>
              <a:rPr lang="en-US" altLang="zh-CN" b="1" dirty="0">
                <a:solidFill>
                  <a:schemeClr val="tx1"/>
                </a:solidFill>
              </a:rPr>
              <a:t>10.7%</a:t>
            </a:r>
            <a:r>
              <a:rPr lang="zh-CN" altLang="en-US" b="1" dirty="0">
                <a:solidFill>
                  <a:schemeClr val="tx1"/>
                </a:solidFill>
              </a:rPr>
              <a:t>，减少</a:t>
            </a:r>
            <a:r>
              <a:rPr lang="en-US" altLang="zh-CN" b="1" dirty="0">
                <a:solidFill>
                  <a:schemeClr val="tx1"/>
                </a:solidFill>
              </a:rPr>
              <a:t>168</a:t>
            </a:r>
            <a:r>
              <a:rPr lang="zh-CN" altLang="en-US" b="1" dirty="0">
                <a:solidFill>
                  <a:schemeClr val="tx1"/>
                </a:solidFill>
              </a:rPr>
              <a:t>万辆</a:t>
            </a: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1883231" y="5046825"/>
            <a:ext cx="1869288" cy="552100"/>
          </a:xfrm>
          <a:prstGeom prst="wedgeRoundRectCallout">
            <a:avLst>
              <a:gd name="adj1" fmla="val -77271"/>
              <a:gd name="adj2" fmla="val -10853"/>
              <a:gd name="adj3" fmla="val 16667"/>
            </a:avLst>
          </a:prstGeom>
          <a:solidFill>
            <a:srgbClr val="FDE2C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+mj-lt"/>
              </a:rPr>
              <a:t>下降</a:t>
            </a:r>
            <a:r>
              <a:rPr lang="en-US" altLang="zh-CN" b="1" dirty="0">
                <a:solidFill>
                  <a:schemeClr val="tx1"/>
                </a:solidFill>
                <a:latin typeface="+mj-lt"/>
              </a:rPr>
              <a:t>15.1%</a:t>
            </a:r>
            <a:r>
              <a:rPr lang="zh-CN" altLang="en-US" b="1" dirty="0">
                <a:solidFill>
                  <a:schemeClr val="tx1"/>
                </a:solidFill>
                <a:latin typeface="+mj-lt"/>
              </a:rPr>
              <a:t>，</a:t>
            </a:r>
            <a:endParaRPr lang="en-US" altLang="zh-CN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  <a:latin typeface="+mj-lt"/>
              </a:rPr>
              <a:t>减少</a:t>
            </a:r>
            <a:r>
              <a:rPr lang="en-US" altLang="zh-CN" b="1" dirty="0">
                <a:solidFill>
                  <a:schemeClr val="tx1"/>
                </a:solidFill>
                <a:latin typeface="+mj-lt"/>
              </a:rPr>
              <a:t>5.1</a:t>
            </a:r>
            <a:r>
              <a:rPr lang="zh-CN" altLang="en-US" b="1" dirty="0">
                <a:solidFill>
                  <a:schemeClr val="tx1"/>
                </a:solidFill>
                <a:latin typeface="+mj-lt"/>
              </a:rPr>
              <a:t>万辆</a:t>
            </a:r>
          </a:p>
        </p:txBody>
      </p:sp>
      <p:sp>
        <p:nvSpPr>
          <p:cNvPr id="29" name="上箭头 28"/>
          <p:cNvSpPr/>
          <p:nvPr/>
        </p:nvSpPr>
        <p:spPr>
          <a:xfrm rot="16200000">
            <a:off x="4139297" y="4243134"/>
            <a:ext cx="399356" cy="639092"/>
          </a:xfrm>
          <a:prstGeom prst="upArrow">
            <a:avLst>
              <a:gd name="adj1" fmla="val 4751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4366191" y="4400785"/>
            <a:ext cx="2164894" cy="922090"/>
          </a:xfrm>
          <a:prstGeom prst="roundRect">
            <a:avLst/>
          </a:prstGeom>
          <a:solidFill>
            <a:srgbClr val="00B0F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MPV+</a:t>
            </a:r>
            <a:r>
              <a:rPr lang="zh-CN" altLang="en-US" b="1" dirty="0">
                <a:solidFill>
                  <a:schemeClr val="tx1"/>
                </a:solidFill>
              </a:rPr>
              <a:t>交叉型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下降</a:t>
            </a:r>
            <a:r>
              <a:rPr lang="en-US" altLang="zh-CN" b="1" dirty="0">
                <a:solidFill>
                  <a:schemeClr val="tx1"/>
                </a:solidFill>
              </a:rPr>
              <a:t>20.7%</a:t>
            </a:r>
            <a:r>
              <a:rPr lang="zh-CN" altLang="en-US" b="1" dirty="0">
                <a:solidFill>
                  <a:schemeClr val="tx1"/>
                </a:solidFill>
              </a:rPr>
              <a:t>，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减少</a:t>
            </a:r>
            <a:r>
              <a:rPr lang="en-US" altLang="zh-CN" b="1" dirty="0">
                <a:solidFill>
                  <a:schemeClr val="tx1"/>
                </a:solidFill>
              </a:rPr>
              <a:t>33</a:t>
            </a:r>
            <a:r>
              <a:rPr lang="zh-CN" altLang="en-US" b="1" dirty="0">
                <a:solidFill>
                  <a:schemeClr val="tx1"/>
                </a:solidFill>
              </a:rPr>
              <a:t>万辆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15788" y="5528847"/>
            <a:ext cx="1066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（万辆）</a:t>
            </a:r>
          </a:p>
        </p:txBody>
      </p:sp>
      <p:sp>
        <p:nvSpPr>
          <p:cNvPr id="18" name="矩形 17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16" name="上箭头 15"/>
          <p:cNvSpPr/>
          <p:nvPr/>
        </p:nvSpPr>
        <p:spPr>
          <a:xfrm rot="10800000">
            <a:off x="7872770" y="3685258"/>
            <a:ext cx="399356" cy="639092"/>
          </a:xfrm>
          <a:prstGeom prst="upArrow">
            <a:avLst>
              <a:gd name="adj1" fmla="val 4751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7186115" y="3125022"/>
            <a:ext cx="1659344" cy="606293"/>
          </a:xfrm>
          <a:prstGeom prst="wedgeRoundRectCallout">
            <a:avLst>
              <a:gd name="adj1" fmla="val -131512"/>
              <a:gd name="adj2" fmla="val 33731"/>
              <a:gd name="adj3" fmla="val 16667"/>
            </a:avLst>
          </a:prstGeom>
          <a:solidFill>
            <a:srgbClr val="FDE2C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+mj-lt"/>
              </a:rPr>
              <a:t>下降</a:t>
            </a:r>
            <a:r>
              <a:rPr lang="en-US" altLang="zh-CN" b="1" dirty="0">
                <a:solidFill>
                  <a:schemeClr val="tx1"/>
                </a:solidFill>
                <a:latin typeface="+mj-lt"/>
              </a:rPr>
              <a:t>9.3%</a:t>
            </a:r>
            <a:r>
              <a:rPr lang="zh-CN" altLang="en-US" b="1" dirty="0">
                <a:solidFill>
                  <a:schemeClr val="tx1"/>
                </a:solidFill>
                <a:latin typeface="+mj-lt"/>
              </a:rPr>
              <a:t>，减少</a:t>
            </a:r>
            <a:r>
              <a:rPr lang="en-US" altLang="zh-CN" b="1" dirty="0">
                <a:solidFill>
                  <a:schemeClr val="tx1"/>
                </a:solidFill>
                <a:latin typeface="+mj-lt"/>
              </a:rPr>
              <a:t>66.9</a:t>
            </a:r>
            <a:r>
              <a:rPr lang="zh-CN" altLang="en-US" b="1" dirty="0">
                <a:solidFill>
                  <a:schemeClr val="tx1"/>
                </a:solidFill>
                <a:latin typeface="+mj-lt"/>
              </a:rPr>
              <a:t>万辆</a:t>
            </a:r>
          </a:p>
        </p:txBody>
      </p:sp>
    </p:spTree>
    <p:extLst>
      <p:ext uri="{BB962C8B-B14F-4D97-AF65-F5344CB8AC3E}">
        <p14:creationId xmlns:p14="http://schemas.microsoft.com/office/powerpoint/2010/main" val="2783073352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16695" y="2021129"/>
            <a:ext cx="72733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36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2019</a:t>
            </a:r>
            <a:r>
              <a:rPr lang="zh-CN" altLang="en-US" sz="36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年汽车工业经济运行情况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16696" y="3012834"/>
            <a:ext cx="727337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zh-CN" altLang="en-US" sz="3200" b="1" dirty="0">
                <a:latin typeface="黑体" pitchFamily="2" charset="-122"/>
                <a:ea typeface="黑体" pitchFamily="2" charset="-122"/>
              </a:rPr>
              <a:t>一、汽车工业主要指标完成情况</a:t>
            </a:r>
            <a:endParaRPr lang="en-US" altLang="zh-CN" sz="3200" b="1" dirty="0">
              <a:latin typeface="黑体" pitchFamily="2" charset="-122"/>
              <a:ea typeface="黑体" pitchFamily="2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zh-CN" altLang="en-US" sz="3200" b="1" dirty="0">
                <a:latin typeface="+mj-ea"/>
              </a:rPr>
              <a:t>二、汽车工业经济运行情况</a:t>
            </a:r>
            <a:endParaRPr lang="en-US" altLang="zh-CN" sz="32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68612286"/>
      </p:ext>
    </p:extLst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324484" y="1242837"/>
            <a:ext cx="9197810" cy="5147078"/>
          </a:xfrm>
          <a:prstGeom prst="rect">
            <a:avLst/>
          </a:prstGeom>
          <a:solidFill>
            <a:schemeClr val="accent3">
              <a:lumMod val="50000"/>
              <a:alpha val="96000"/>
            </a:schemeClr>
          </a:solidFill>
          <a:ln>
            <a:noFill/>
          </a:ln>
          <a:effectLst>
            <a:outerShdw dist="139700" dir="19200000" algn="bl" rotWithShape="0">
              <a:schemeClr val="accent3">
                <a:lumMod val="75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6213" indent="-176213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39750" indent="-179388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lt1"/>
                </a:solidFill>
              </a:defRPr>
            </a:lvl2pPr>
            <a:lvl3pPr marL="900113" indent="-179388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chemeClr val="lt1"/>
                </a:solidFill>
              </a:defRPr>
            </a:lvl3pPr>
            <a:lvl4pPr marL="1260475" indent="-179388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lt1"/>
                </a:solidFill>
              </a:defRPr>
            </a:lvl4pPr>
            <a:lvl5pPr marL="1620838" indent="-179388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pPr algn="just">
              <a:lnSpc>
                <a:spcPts val="3400"/>
              </a:lnSpc>
            </a:pPr>
            <a:r>
              <a:rPr lang="en-US" altLang="zh-CN" dirty="0"/>
              <a:t>9</a:t>
            </a:r>
            <a:r>
              <a:rPr lang="zh-CN" altLang="en-US" dirty="0"/>
              <a:t>月，商用车产销分别完成</a:t>
            </a:r>
            <a:r>
              <a:rPr lang="en-US" altLang="zh-CN" dirty="0"/>
              <a:t>34.5</a:t>
            </a:r>
            <a:r>
              <a:rPr lang="zh-CN" altLang="en-US" dirty="0"/>
              <a:t>万辆和</a:t>
            </a:r>
            <a:r>
              <a:rPr lang="en-US" altLang="zh-CN" dirty="0"/>
              <a:t>34</a:t>
            </a:r>
            <a:r>
              <a:rPr lang="zh-CN" altLang="en-US" dirty="0"/>
              <a:t>万辆，比上月分别增长</a:t>
            </a:r>
            <a:r>
              <a:rPr lang="en-US" altLang="zh-CN" dirty="0"/>
              <a:t>15.8%</a:t>
            </a:r>
            <a:r>
              <a:rPr lang="zh-CN" altLang="en-US" dirty="0"/>
              <a:t>和</a:t>
            </a:r>
            <a:r>
              <a:rPr lang="en-US" altLang="zh-CN" dirty="0"/>
              <a:t>11.6%</a:t>
            </a:r>
            <a:r>
              <a:rPr lang="zh-CN" altLang="en-US" dirty="0"/>
              <a:t>；产销量比上年同期分别增长</a:t>
            </a:r>
            <a:r>
              <a:rPr lang="en-US" altLang="zh-CN" dirty="0"/>
              <a:t>4%</a:t>
            </a:r>
            <a:r>
              <a:rPr lang="zh-CN" altLang="en-US" dirty="0"/>
              <a:t>和</a:t>
            </a:r>
            <a:r>
              <a:rPr lang="en-US" altLang="zh-CN" dirty="0"/>
              <a:t>1.9%</a:t>
            </a:r>
            <a:r>
              <a:rPr lang="zh-CN" altLang="en-US" dirty="0"/>
              <a:t>。本月重型货车产销分别完成</a:t>
            </a:r>
            <a:r>
              <a:rPr lang="en-US" altLang="zh-CN" dirty="0"/>
              <a:t>8.1</a:t>
            </a:r>
            <a:r>
              <a:rPr lang="zh-CN" altLang="en-US" dirty="0"/>
              <a:t>万辆和</a:t>
            </a:r>
            <a:r>
              <a:rPr lang="en-US" altLang="zh-CN" dirty="0"/>
              <a:t>8.4</a:t>
            </a:r>
            <a:r>
              <a:rPr lang="zh-CN" altLang="en-US" dirty="0"/>
              <a:t>万辆，比上年同期分别增长</a:t>
            </a:r>
            <a:r>
              <a:rPr lang="en-US" altLang="zh-CN" dirty="0"/>
              <a:t>12.7%</a:t>
            </a:r>
            <a:r>
              <a:rPr lang="zh-CN" altLang="en-US" dirty="0"/>
              <a:t>和</a:t>
            </a:r>
            <a:r>
              <a:rPr lang="en-US" altLang="zh-CN" dirty="0"/>
              <a:t>7.5%</a:t>
            </a:r>
            <a:r>
              <a:rPr lang="zh-CN" altLang="en-US" dirty="0"/>
              <a:t>。 </a:t>
            </a:r>
            <a:endParaRPr lang="en-US" altLang="zh-CN" dirty="0"/>
          </a:p>
          <a:p>
            <a:pPr algn="just">
              <a:lnSpc>
                <a:spcPts val="3400"/>
              </a:lnSpc>
            </a:pPr>
            <a:r>
              <a:rPr lang="en-US" altLang="zh-CN" dirty="0"/>
              <a:t>1-9</a:t>
            </a:r>
            <a:r>
              <a:rPr lang="zh-CN" altLang="en-US" dirty="0"/>
              <a:t>月，商用车产销分别完成</a:t>
            </a:r>
            <a:r>
              <a:rPr lang="en-US" altLang="zh-CN" dirty="0"/>
              <a:t>307.4</a:t>
            </a:r>
            <a:r>
              <a:rPr lang="zh-CN" altLang="en-US" dirty="0"/>
              <a:t>万辆和</a:t>
            </a:r>
            <a:r>
              <a:rPr lang="en-US" altLang="zh-CN" dirty="0"/>
              <a:t>312.2</a:t>
            </a:r>
            <a:r>
              <a:rPr lang="zh-CN" altLang="en-US" dirty="0"/>
              <a:t>万辆，比上年同期分别下降</a:t>
            </a:r>
            <a:r>
              <a:rPr lang="en-US" altLang="zh-CN" dirty="0"/>
              <a:t>2.1%</a:t>
            </a:r>
            <a:r>
              <a:rPr lang="zh-CN" altLang="en-US" dirty="0"/>
              <a:t>和</a:t>
            </a:r>
            <a:r>
              <a:rPr lang="en-US" altLang="zh-CN" dirty="0"/>
              <a:t>3.4%</a:t>
            </a:r>
            <a:r>
              <a:rPr lang="zh-CN" altLang="en-US" dirty="0"/>
              <a:t>。分车型产销情况看，客车产销分别完成</a:t>
            </a:r>
            <a:r>
              <a:rPr lang="en-US" altLang="zh-CN" dirty="0"/>
              <a:t>32.2</a:t>
            </a:r>
            <a:r>
              <a:rPr lang="zh-CN" altLang="en-US" dirty="0"/>
              <a:t>万辆和</a:t>
            </a:r>
            <a:r>
              <a:rPr lang="en-US" altLang="zh-CN" dirty="0"/>
              <a:t>32.6</a:t>
            </a:r>
            <a:r>
              <a:rPr lang="zh-CN" altLang="en-US" dirty="0"/>
              <a:t>万辆，比上年同期分别下降</a:t>
            </a:r>
            <a:r>
              <a:rPr lang="en-US" altLang="zh-CN" dirty="0"/>
              <a:t>5.2%</a:t>
            </a:r>
            <a:r>
              <a:rPr lang="zh-CN" altLang="en-US" dirty="0"/>
              <a:t>和</a:t>
            </a:r>
            <a:r>
              <a:rPr lang="en-US" altLang="zh-CN" dirty="0" smtClean="0"/>
              <a:t>2%</a:t>
            </a:r>
            <a:r>
              <a:rPr lang="zh-CN" altLang="en-US" dirty="0"/>
              <a:t>；货车产销分别完成</a:t>
            </a:r>
            <a:r>
              <a:rPr lang="en-US" altLang="zh-CN" dirty="0"/>
              <a:t>275.2</a:t>
            </a:r>
            <a:r>
              <a:rPr lang="zh-CN" altLang="en-US" dirty="0"/>
              <a:t>万辆和</a:t>
            </a:r>
            <a:r>
              <a:rPr lang="en-US" altLang="zh-CN" dirty="0"/>
              <a:t>279.5</a:t>
            </a:r>
            <a:r>
              <a:rPr lang="zh-CN" altLang="en-US" dirty="0"/>
              <a:t>万辆，比上年同期分别下降</a:t>
            </a:r>
            <a:r>
              <a:rPr lang="en-US" altLang="zh-CN" dirty="0"/>
              <a:t>1.8%</a:t>
            </a:r>
            <a:r>
              <a:rPr lang="zh-CN" altLang="en-US" dirty="0"/>
              <a:t>和</a:t>
            </a:r>
            <a:r>
              <a:rPr lang="en-US" altLang="zh-CN" dirty="0"/>
              <a:t>3.5%</a:t>
            </a:r>
            <a:r>
              <a:rPr lang="zh-CN" altLang="en-US" dirty="0"/>
              <a:t>，其中，重型货车产销分别完成</a:t>
            </a:r>
            <a:r>
              <a:rPr lang="en-US" altLang="zh-CN" dirty="0"/>
              <a:t>85.1</a:t>
            </a:r>
            <a:r>
              <a:rPr lang="zh-CN" altLang="en-US" dirty="0"/>
              <a:t>万辆和</a:t>
            </a:r>
            <a:r>
              <a:rPr lang="en-US" altLang="zh-CN" dirty="0"/>
              <a:t>88.9</a:t>
            </a:r>
            <a:r>
              <a:rPr lang="zh-CN" altLang="en-US" dirty="0"/>
              <a:t>万辆，产量与上年同期持平，销量比上年同期下降</a:t>
            </a:r>
            <a:r>
              <a:rPr lang="en-US" altLang="zh-CN" dirty="0"/>
              <a:t>0.8%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410615" y="673018"/>
            <a:ext cx="7252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⑶.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商用车销量同比增长</a:t>
            </a:r>
          </a:p>
        </p:txBody>
      </p:sp>
      <p:sp>
        <p:nvSpPr>
          <p:cNvPr id="6" name="矩形 5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07731569"/>
      </p:ext>
    </p:extLst>
  </p:cSld>
  <p:clrMapOvr>
    <a:masterClrMapping/>
  </p:clrMapOvr>
  <p:transition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1421" y="1242608"/>
            <a:ext cx="5276335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r>
              <a:rPr lang="zh-CN" altLang="en-US" dirty="0"/>
              <a:t>商用车月度销量</a:t>
            </a:r>
          </a:p>
        </p:txBody>
      </p:sp>
      <p:sp>
        <p:nvSpPr>
          <p:cNvPr id="8" name="矩形 7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493655"/>
              </p:ext>
            </p:extLst>
          </p:nvPr>
        </p:nvGraphicFramePr>
        <p:xfrm>
          <a:off x="148370" y="1242608"/>
          <a:ext cx="9550038" cy="500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8279401"/>
      </p:ext>
    </p:extLst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465046" y="2542952"/>
          <a:ext cx="8771708" cy="4236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矩形 12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655601" y="2397184"/>
            <a:ext cx="1800599" cy="637664"/>
          </a:xfrm>
          <a:prstGeom prst="wedgeRoundRectCallout">
            <a:avLst>
              <a:gd name="adj1" fmla="val -84826"/>
              <a:gd name="adj2" fmla="val 30004"/>
              <a:gd name="adj3" fmla="val 16667"/>
            </a:avLst>
          </a:prstGeom>
          <a:solidFill>
            <a:srgbClr val="FDE2C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>
                <a:solidFill>
                  <a:schemeClr val="tx1"/>
                </a:solidFill>
                <a:latin typeface="+mj-lt"/>
              </a:rPr>
              <a:t>增长</a:t>
            </a:r>
            <a:r>
              <a:rPr lang="en-US" altLang="zh-CN" b="1">
                <a:solidFill>
                  <a:schemeClr val="tx1"/>
                </a:solidFill>
                <a:latin typeface="+mj-lt"/>
              </a:rPr>
              <a:t>7.5% </a:t>
            </a:r>
            <a:r>
              <a:rPr lang="zh-CN" altLang="en-US" b="1">
                <a:solidFill>
                  <a:schemeClr val="tx1"/>
                </a:solidFill>
                <a:latin typeface="+mj-lt"/>
              </a:rPr>
              <a:t>增加</a:t>
            </a:r>
            <a:r>
              <a:rPr lang="en-US" altLang="zh-CN" b="1">
                <a:solidFill>
                  <a:schemeClr val="tx1"/>
                </a:solidFill>
                <a:latin typeface="+mj-lt"/>
              </a:rPr>
              <a:t>0.6</a:t>
            </a:r>
            <a:r>
              <a:rPr lang="zh-CN" altLang="en-US" b="1">
                <a:solidFill>
                  <a:schemeClr val="tx1"/>
                </a:solidFill>
                <a:latin typeface="+mj-lt"/>
              </a:rPr>
              <a:t>万辆</a:t>
            </a:r>
            <a:endParaRPr lang="zh-CN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516865" y="3421954"/>
            <a:ext cx="1725309" cy="606293"/>
          </a:xfrm>
          <a:prstGeom prst="wedgeRoundRectCallout">
            <a:avLst>
              <a:gd name="adj1" fmla="val -101901"/>
              <a:gd name="adj2" fmla="val -10200"/>
              <a:gd name="adj3" fmla="val 16667"/>
            </a:avLst>
          </a:prstGeom>
          <a:solidFill>
            <a:srgbClr val="FDE2C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下降</a:t>
            </a:r>
            <a:r>
              <a:rPr lang="en-US" altLang="zh-CN" b="1">
                <a:solidFill>
                  <a:schemeClr val="tx1"/>
                </a:solidFill>
              </a:rPr>
              <a:t>14.7% </a:t>
            </a:r>
            <a:r>
              <a:rPr lang="zh-CN" altLang="en-US" b="1">
                <a:solidFill>
                  <a:schemeClr val="tx1"/>
                </a:solidFill>
              </a:rPr>
              <a:t>减少</a:t>
            </a:r>
            <a:r>
              <a:rPr lang="en-US" altLang="zh-CN" b="1">
                <a:solidFill>
                  <a:schemeClr val="tx1"/>
                </a:solidFill>
              </a:rPr>
              <a:t>0.2</a:t>
            </a:r>
            <a:r>
              <a:rPr lang="zh-CN" altLang="en-US" b="1">
                <a:solidFill>
                  <a:schemeClr val="tx1"/>
                </a:solidFill>
              </a:rPr>
              <a:t>万辆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7115066" y="3406899"/>
            <a:ext cx="1776295" cy="552100"/>
          </a:xfrm>
          <a:prstGeom prst="wedgeRoundRectCallout">
            <a:avLst>
              <a:gd name="adj1" fmla="val -67925"/>
              <a:gd name="adj2" fmla="val 137783"/>
              <a:gd name="adj3" fmla="val 16667"/>
            </a:avLst>
          </a:prstGeom>
          <a:solidFill>
            <a:srgbClr val="FDE2C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>
                <a:solidFill>
                  <a:schemeClr val="tx1"/>
                </a:solidFill>
                <a:latin typeface="+mj-lt"/>
              </a:rPr>
              <a:t>增长</a:t>
            </a:r>
            <a:r>
              <a:rPr lang="en-US" altLang="zh-CN" b="1">
                <a:solidFill>
                  <a:schemeClr val="tx1"/>
                </a:solidFill>
                <a:latin typeface="+mj-lt"/>
              </a:rPr>
              <a:t>1.9% </a:t>
            </a:r>
            <a:r>
              <a:rPr lang="zh-CN" altLang="en-US" b="1">
                <a:solidFill>
                  <a:schemeClr val="tx1"/>
                </a:solidFill>
                <a:latin typeface="+mj-lt"/>
              </a:rPr>
              <a:t>增加</a:t>
            </a:r>
            <a:r>
              <a:rPr lang="en-US" altLang="zh-CN" b="1">
                <a:solidFill>
                  <a:schemeClr val="tx1"/>
                </a:solidFill>
                <a:latin typeface="+mj-lt"/>
              </a:rPr>
              <a:t>0.2</a:t>
            </a:r>
            <a:r>
              <a:rPr lang="zh-CN" altLang="en-US" b="1">
                <a:solidFill>
                  <a:schemeClr val="tx1"/>
                </a:solidFill>
                <a:latin typeface="+mj-lt"/>
              </a:rPr>
              <a:t>万辆</a:t>
            </a:r>
            <a:endParaRPr lang="zh-CN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4403250" y="4911570"/>
            <a:ext cx="1609403" cy="552100"/>
          </a:xfrm>
          <a:prstGeom prst="wedgeRoundRectCallout">
            <a:avLst>
              <a:gd name="adj1" fmla="val -82786"/>
              <a:gd name="adj2" fmla="val 25395"/>
              <a:gd name="adj3" fmla="val 16667"/>
            </a:avLst>
          </a:prstGeom>
          <a:solidFill>
            <a:srgbClr val="FDE2C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增长</a:t>
            </a:r>
            <a:r>
              <a:rPr lang="en-US" altLang="zh-CN" b="1">
                <a:solidFill>
                  <a:schemeClr val="tx1"/>
                </a:solidFill>
              </a:rPr>
              <a:t>5.2% </a:t>
            </a:r>
            <a:r>
              <a:rPr lang="zh-CN" altLang="en-US" b="1">
                <a:solidFill>
                  <a:schemeClr val="tx1"/>
                </a:solidFill>
              </a:rPr>
              <a:t>增加</a:t>
            </a:r>
            <a:r>
              <a:rPr lang="en-US" altLang="zh-CN" b="1">
                <a:solidFill>
                  <a:schemeClr val="tx1"/>
                </a:solidFill>
              </a:rPr>
              <a:t>0.3</a:t>
            </a:r>
            <a:r>
              <a:rPr lang="zh-CN" altLang="en-US" b="1">
                <a:solidFill>
                  <a:schemeClr val="tx1"/>
                </a:solidFill>
              </a:rPr>
              <a:t>万辆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10064" y="5546434"/>
            <a:ext cx="1162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（万辆）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939925" y="1091883"/>
            <a:ext cx="623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en-US" altLang="zh-CN" sz="2400" b="1" u="sng">
                <a:ea typeface="黑体" pitchFamily="2" charset="-122"/>
              </a:rPr>
              <a:t>2019</a:t>
            </a:r>
            <a:r>
              <a:rPr lang="zh-CN" altLang="en-US" sz="2400" b="1" u="sng">
                <a:ea typeface="黑体" pitchFamily="2" charset="-122"/>
              </a:rPr>
              <a:t>年</a:t>
            </a:r>
            <a:r>
              <a:rPr lang="en-US" altLang="zh-CN" sz="2400" b="1" u="sng">
                <a:ea typeface="黑体" pitchFamily="2" charset="-122"/>
              </a:rPr>
              <a:t>9</a:t>
            </a:r>
            <a:r>
              <a:rPr lang="zh-CN" altLang="en-US" sz="2400" b="1" u="sng">
                <a:ea typeface="黑体" pitchFamily="2" charset="-122"/>
              </a:rPr>
              <a:t>月货车分车型销量</a:t>
            </a:r>
            <a:endParaRPr lang="zh-CN" altLang="en-US" sz="2400" b="1" u="sng" dirty="0">
              <a:ea typeface="黑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39925" y="1680674"/>
            <a:ext cx="7296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/>
              <a:t>9</a:t>
            </a:r>
            <a:r>
              <a:rPr lang="zh-CN" altLang="en-US" b="1"/>
              <a:t>月货车销量比上年同期增长</a:t>
            </a:r>
            <a:r>
              <a:rPr lang="en-US" altLang="zh-CN" b="1"/>
              <a:t>3.3%</a:t>
            </a:r>
            <a:r>
              <a:rPr lang="zh-CN" altLang="en-US" b="1"/>
              <a:t>，其中重型、轻型、微型分别增长</a:t>
            </a:r>
            <a:r>
              <a:rPr lang="en-US" altLang="zh-CN" b="1"/>
              <a:t>7.5%</a:t>
            </a:r>
            <a:r>
              <a:rPr lang="zh-CN" altLang="en-US" b="1"/>
              <a:t>、</a:t>
            </a:r>
            <a:r>
              <a:rPr lang="en-US" altLang="zh-CN" b="1"/>
              <a:t>1.9%</a:t>
            </a:r>
            <a:r>
              <a:rPr lang="zh-CN" altLang="en-US" b="1"/>
              <a:t>、</a:t>
            </a:r>
            <a:r>
              <a:rPr lang="en-US" altLang="zh-CN" b="1"/>
              <a:t>5.2%</a:t>
            </a:r>
            <a:r>
              <a:rPr lang="zh-CN" altLang="en-US" b="1"/>
              <a:t>，中型下降</a:t>
            </a:r>
            <a:r>
              <a:rPr lang="en-US" altLang="zh-CN" b="1"/>
              <a:t>14.7%</a:t>
            </a:r>
            <a:r>
              <a:rPr lang="zh-CN" altLang="en-US" b="1"/>
              <a:t>。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50780533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39925" y="1081196"/>
            <a:ext cx="623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en-US" altLang="zh-CN" sz="2400" b="1" u="sng">
                <a:ea typeface="黑体" pitchFamily="2" charset="-122"/>
              </a:rPr>
              <a:t>2019</a:t>
            </a:r>
            <a:r>
              <a:rPr lang="zh-CN" altLang="en-US" sz="2400" b="1" u="sng">
                <a:ea typeface="黑体" pitchFamily="2" charset="-122"/>
              </a:rPr>
              <a:t>年</a:t>
            </a:r>
            <a:r>
              <a:rPr lang="en-US" altLang="zh-CN" sz="2400" b="1" u="sng">
                <a:ea typeface="黑体" pitchFamily="2" charset="-122"/>
              </a:rPr>
              <a:t>9</a:t>
            </a:r>
            <a:r>
              <a:rPr lang="zh-CN" altLang="en-US" sz="2400" b="1" u="sng">
                <a:ea typeface="黑体" pitchFamily="2" charset="-122"/>
              </a:rPr>
              <a:t>月客车分车型销量</a:t>
            </a:r>
            <a:endParaRPr lang="zh-CN" altLang="en-US" sz="2400" b="1" u="sng" dirty="0">
              <a:ea typeface="黑体" pitchFamily="2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410614" y="2281967"/>
          <a:ext cx="8924429" cy="4236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8172450" y="5283535"/>
            <a:ext cx="1162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（万辆）</a:t>
            </a:r>
          </a:p>
        </p:txBody>
      </p:sp>
      <p:sp>
        <p:nvSpPr>
          <p:cNvPr id="15" name="矩形 14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2569979" y="3429000"/>
            <a:ext cx="1476724" cy="606293"/>
          </a:xfrm>
          <a:prstGeom prst="wedgeRoundRectCallout">
            <a:avLst>
              <a:gd name="adj1" fmla="val -96544"/>
              <a:gd name="adj2" fmla="val 28458"/>
              <a:gd name="adj3" fmla="val 16667"/>
            </a:avLst>
          </a:prstGeom>
          <a:solidFill>
            <a:srgbClr val="FDE2C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>
                <a:solidFill>
                  <a:schemeClr val="tx1"/>
                </a:solidFill>
                <a:latin typeface="+mj-lt"/>
              </a:rPr>
              <a:t>下降</a:t>
            </a:r>
            <a:r>
              <a:rPr lang="en-US" altLang="zh-CN" b="1">
                <a:solidFill>
                  <a:schemeClr val="tx1"/>
                </a:solidFill>
                <a:latin typeface="+mj-lt"/>
              </a:rPr>
              <a:t>39.0%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7213297" y="4045994"/>
            <a:ext cx="1540450" cy="552100"/>
          </a:xfrm>
          <a:prstGeom prst="wedgeRoundRectCallout">
            <a:avLst>
              <a:gd name="adj1" fmla="val -79473"/>
              <a:gd name="adj2" fmla="val 96423"/>
              <a:gd name="adj3" fmla="val 16667"/>
            </a:avLst>
          </a:prstGeom>
          <a:solidFill>
            <a:srgbClr val="FDE2C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增长</a:t>
            </a:r>
            <a:r>
              <a:rPr lang="en-US" altLang="zh-CN" b="1">
                <a:solidFill>
                  <a:schemeClr val="tx1"/>
                </a:solidFill>
              </a:rPr>
              <a:t>8.3%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2555810" y="2358432"/>
            <a:ext cx="1490893" cy="591346"/>
          </a:xfrm>
          <a:prstGeom prst="wedgeRoundRectCallout">
            <a:avLst>
              <a:gd name="adj1" fmla="val -86534"/>
              <a:gd name="adj2" fmla="val 27526"/>
              <a:gd name="adj3" fmla="val 16667"/>
            </a:avLst>
          </a:prstGeom>
          <a:solidFill>
            <a:srgbClr val="FDE2C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下降</a:t>
            </a:r>
            <a:r>
              <a:rPr lang="en-US" altLang="zh-CN" b="1">
                <a:solidFill>
                  <a:schemeClr val="tx1"/>
                </a:solidFill>
              </a:rPr>
              <a:t>40.3%</a:t>
            </a:r>
            <a:endParaRPr lang="zh-CN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99330" y="1677648"/>
            <a:ext cx="5121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zh-CN" b="1" dirty="0"/>
              <a:t>9</a:t>
            </a:r>
            <a:r>
              <a:rPr lang="zh-CN" altLang="en-US" b="1" dirty="0"/>
              <a:t>月客车销量比上年同期下降</a:t>
            </a:r>
            <a:r>
              <a:rPr lang="en-US" altLang="zh-CN" b="1" dirty="0"/>
              <a:t>7.5%</a:t>
            </a:r>
            <a:r>
              <a:rPr lang="zh-CN" altLang="en-US" b="1" dirty="0"/>
              <a:t>，其中轻型增长</a:t>
            </a:r>
            <a:r>
              <a:rPr lang="en-US" altLang="zh-CN" b="1" dirty="0"/>
              <a:t>8.3%</a:t>
            </a:r>
            <a:r>
              <a:rPr lang="zh-CN" altLang="en-US" b="1" dirty="0"/>
              <a:t>，大型、中型分别下降</a:t>
            </a:r>
            <a:r>
              <a:rPr lang="en-US" altLang="zh-CN" b="1" dirty="0"/>
              <a:t>40.3%</a:t>
            </a:r>
            <a:r>
              <a:rPr lang="zh-CN" altLang="en-US" b="1" dirty="0"/>
              <a:t>、</a:t>
            </a:r>
            <a:r>
              <a:rPr lang="en-US" altLang="zh-CN" b="1" dirty="0"/>
              <a:t>39.0%</a:t>
            </a:r>
            <a:r>
              <a:rPr lang="zh-CN" altLang="en-US" b="1" dirty="0"/>
              <a:t>。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15253522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39925" y="1081196"/>
            <a:ext cx="623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en-US" altLang="zh-CN" sz="2400" b="1" u="sng">
                <a:ea typeface="黑体" pitchFamily="2" charset="-122"/>
              </a:rPr>
              <a:t>2019</a:t>
            </a:r>
            <a:r>
              <a:rPr lang="zh-CN" altLang="en-US" sz="2400" b="1" u="sng">
                <a:ea typeface="黑体" pitchFamily="2" charset="-122"/>
              </a:rPr>
              <a:t>年</a:t>
            </a:r>
            <a:r>
              <a:rPr lang="en-US" altLang="zh-CN" sz="2400" b="1" u="sng">
                <a:ea typeface="黑体" pitchFamily="2" charset="-122"/>
              </a:rPr>
              <a:t>1-9</a:t>
            </a:r>
            <a:r>
              <a:rPr lang="zh-CN" altLang="en-US" sz="2400" b="1" u="sng">
                <a:ea typeface="黑体" pitchFamily="2" charset="-122"/>
              </a:rPr>
              <a:t>月商用车分车型销量</a:t>
            </a:r>
            <a:endParaRPr lang="zh-CN" altLang="en-US" sz="2400" b="1" u="sng" dirty="0">
              <a:ea typeface="黑体" pitchFamily="2" charset="-122"/>
            </a:endParaRPr>
          </a:p>
        </p:txBody>
      </p:sp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-1442242" y="3868439"/>
            <a:ext cx="11148562" cy="562048"/>
            <a:chOff x="-1442454" y="3868808"/>
            <a:chExt cx="11148509" cy="561863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1442454" y="3868808"/>
              <a:ext cx="82184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zh-CN" altLang="en-US" sz="2000" b="1" dirty="0"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8623707" y="4122894"/>
              <a:ext cx="10823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400" b="1" dirty="0">
                  <a:latin typeface="黑体" pitchFamily="2" charset="-122"/>
                  <a:ea typeface="黑体" pitchFamily="2" charset="-122"/>
                </a:rPr>
                <a:t>单位：万辆</a:t>
              </a:r>
            </a:p>
          </p:txBody>
        </p:sp>
      </p:grpSp>
      <p:graphicFrame>
        <p:nvGraphicFramePr>
          <p:cNvPr id="6" name="图表 5"/>
          <p:cNvGraphicFramePr/>
          <p:nvPr/>
        </p:nvGraphicFramePr>
        <p:xfrm>
          <a:off x="321406" y="1461155"/>
          <a:ext cx="9070962" cy="298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圆角矩形 17"/>
          <p:cNvSpPr/>
          <p:nvPr/>
        </p:nvSpPr>
        <p:spPr>
          <a:xfrm>
            <a:off x="3611890" y="2792276"/>
            <a:ext cx="5033346" cy="651596"/>
          </a:xfrm>
          <a:prstGeom prst="roundRect">
            <a:avLst>
              <a:gd name="adj" fmla="val 414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tx1"/>
                </a:solidFill>
              </a:rPr>
              <a:t>货车净减</a:t>
            </a:r>
            <a:r>
              <a:rPr lang="en-US" altLang="zh-CN" sz="2000" b="1">
                <a:solidFill>
                  <a:schemeClr val="tx1"/>
                </a:solidFill>
              </a:rPr>
              <a:t>10.2</a:t>
            </a:r>
            <a:r>
              <a:rPr lang="zh-CN" altLang="en-US" sz="2000" b="1">
                <a:solidFill>
                  <a:schemeClr val="tx1"/>
                </a:solidFill>
              </a:rPr>
              <a:t>万辆；客车净减</a:t>
            </a:r>
            <a:r>
              <a:rPr lang="en-US" altLang="zh-CN" sz="2000" b="1">
                <a:solidFill>
                  <a:schemeClr val="tx1"/>
                </a:solidFill>
              </a:rPr>
              <a:t>0.7</a:t>
            </a:r>
            <a:r>
              <a:rPr lang="zh-CN" altLang="en-US" sz="2000" b="1">
                <a:solidFill>
                  <a:schemeClr val="tx1"/>
                </a:solidFill>
              </a:rPr>
              <a:t>万辆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29806" y="3225064"/>
            <a:ext cx="1162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（万辆）</a:t>
            </a:r>
          </a:p>
        </p:txBody>
      </p:sp>
      <p:graphicFrame>
        <p:nvGraphicFramePr>
          <p:cNvPr id="14" name="Tbl Trk"/>
          <p:cNvGraphicFramePr>
            <a:graphicFrameLocks noGrp="1"/>
          </p:cNvGraphicFramePr>
          <p:nvPr/>
        </p:nvGraphicFramePr>
        <p:xfrm>
          <a:off x="321406" y="4061460"/>
          <a:ext cx="4483675" cy="2392651"/>
        </p:xfrm>
        <a:graphic>
          <a:graphicData uri="http://schemas.openxmlformats.org/drawingml/2006/table">
            <a:tbl>
              <a:tblPr/>
              <a:tblGrid>
                <a:gridCol w="1316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9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7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0971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latin typeface="黑体" pitchFamily="2" charset="-122"/>
                          <a:ea typeface="黑体" pitchFamily="2" charset="-122"/>
                        </a:rPr>
                        <a:t>             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2019.1-9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2018.1-9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增减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货车总计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279.5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289.8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重卡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88.9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89.6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-0.7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3309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中卡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10.4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13.8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-3.4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  轻卡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135.5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138.5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-3.0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  微卡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44.7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-3.2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graphicFrame>
        <p:nvGraphicFramePr>
          <p:cNvPr id="11" name="Tbl Coch"/>
          <p:cNvGraphicFramePr>
            <a:graphicFrameLocks noGrp="1"/>
          </p:cNvGraphicFramePr>
          <p:nvPr/>
        </p:nvGraphicFramePr>
        <p:xfrm>
          <a:off x="5231421" y="4451694"/>
          <a:ext cx="4416368" cy="1998000"/>
        </p:xfrm>
        <a:graphic>
          <a:graphicData uri="http://schemas.openxmlformats.org/drawingml/2006/table">
            <a:tbl>
              <a:tblPr/>
              <a:tblGrid>
                <a:gridCol w="1104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4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4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2019.1-9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2018.1-9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增减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客车总计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32.6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33.3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大型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 中型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4.5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-0.2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 轻型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-0.4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411952" y="4091885"/>
            <a:ext cx="298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客车分车型销售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55059" y="4082362"/>
            <a:ext cx="314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货车分车型销售</a:t>
            </a:r>
          </a:p>
        </p:txBody>
      </p:sp>
    </p:spTree>
    <p:extLst>
      <p:ext uri="{BB962C8B-B14F-4D97-AF65-F5344CB8AC3E}">
        <p14:creationId xmlns:p14="http://schemas.microsoft.com/office/powerpoint/2010/main" val="181871045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10615" y="1446740"/>
            <a:ext cx="8966200" cy="4551289"/>
          </a:xfrm>
          <a:prstGeom prst="rect">
            <a:avLst/>
          </a:prstGeom>
          <a:solidFill>
            <a:schemeClr val="accent3">
              <a:lumMod val="50000"/>
              <a:alpha val="96000"/>
            </a:schemeClr>
          </a:solidFill>
          <a:ln>
            <a:noFill/>
          </a:ln>
          <a:effectLst>
            <a:outerShdw dist="88900" dir="19200000" algn="bl" rotWithShape="0">
              <a:schemeClr val="accent3">
                <a:lumMod val="75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176213" indent="-176213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>
              <a:lnSpc>
                <a:spcPts val="3000"/>
              </a:lnSpc>
              <a:defRPr/>
            </a:pPr>
            <a:r>
              <a:rPr lang="en-US" altLang="zh-CN" dirty="0"/>
              <a:t>1-9</a:t>
            </a:r>
            <a:r>
              <a:rPr lang="zh-CN" altLang="en-US" dirty="0"/>
              <a:t>月，皮卡车产销分别完成</a:t>
            </a:r>
            <a:r>
              <a:rPr lang="en-US" altLang="zh-CN" dirty="0"/>
              <a:t>32</a:t>
            </a:r>
            <a:r>
              <a:rPr lang="zh-CN" altLang="en-US" dirty="0"/>
              <a:t>万辆和</a:t>
            </a:r>
            <a:r>
              <a:rPr lang="en-US" altLang="zh-CN" dirty="0"/>
              <a:t>32.1</a:t>
            </a:r>
            <a:r>
              <a:rPr lang="zh-CN" altLang="en-US" dirty="0"/>
              <a:t>万辆，产销量比上年同期分别下降</a:t>
            </a:r>
            <a:r>
              <a:rPr lang="en-US" altLang="zh-CN" dirty="0"/>
              <a:t>6.4%</a:t>
            </a:r>
            <a:r>
              <a:rPr lang="zh-CN" altLang="en-US" dirty="0"/>
              <a:t>和</a:t>
            </a:r>
            <a:r>
              <a:rPr lang="en-US" altLang="zh-CN" dirty="0"/>
              <a:t>4.9%</a:t>
            </a:r>
            <a:r>
              <a:rPr lang="zh-CN" altLang="en-US" dirty="0"/>
              <a:t>，降幅大于货车整体。</a:t>
            </a:r>
            <a:endParaRPr lang="en-US" altLang="zh-CN" dirty="0"/>
          </a:p>
          <a:p>
            <a:pPr algn="just">
              <a:lnSpc>
                <a:spcPts val="3000"/>
              </a:lnSpc>
              <a:defRPr/>
            </a:pPr>
            <a:r>
              <a:rPr lang="zh-CN" altLang="en-US" dirty="0"/>
              <a:t>分燃料类型情况看，汽油车同比呈现高速增长态势。</a:t>
            </a:r>
            <a:r>
              <a:rPr lang="en-US" altLang="zh-CN" dirty="0"/>
              <a:t>1-9</a:t>
            </a:r>
            <a:r>
              <a:rPr lang="zh-CN" altLang="en-US" dirty="0"/>
              <a:t>月，汽油车产销分别完成</a:t>
            </a:r>
            <a:r>
              <a:rPr lang="en-US" altLang="zh-CN" dirty="0"/>
              <a:t>9.3</a:t>
            </a:r>
            <a:r>
              <a:rPr lang="zh-CN" altLang="en-US" dirty="0"/>
              <a:t>万辆和</a:t>
            </a:r>
            <a:r>
              <a:rPr lang="en-US" altLang="zh-CN" dirty="0"/>
              <a:t>9.2</a:t>
            </a:r>
            <a:r>
              <a:rPr lang="zh-CN" altLang="en-US" dirty="0"/>
              <a:t>万辆，比上年同期分别增长</a:t>
            </a:r>
            <a:r>
              <a:rPr lang="en-US" altLang="zh-CN" dirty="0"/>
              <a:t>23%</a:t>
            </a:r>
            <a:r>
              <a:rPr lang="zh-CN" altLang="en-US" dirty="0"/>
              <a:t>和</a:t>
            </a:r>
            <a:r>
              <a:rPr lang="en-US" altLang="zh-CN" dirty="0"/>
              <a:t>20.1%</a:t>
            </a:r>
            <a:r>
              <a:rPr lang="zh-CN" altLang="en-US" dirty="0"/>
              <a:t>；柴油车产销分别完成</a:t>
            </a:r>
            <a:r>
              <a:rPr lang="en-US" altLang="zh-CN" dirty="0"/>
              <a:t>22.6</a:t>
            </a:r>
            <a:r>
              <a:rPr lang="zh-CN" altLang="en-US" dirty="0"/>
              <a:t>万辆和</a:t>
            </a:r>
            <a:r>
              <a:rPr lang="en-US" altLang="zh-CN" dirty="0"/>
              <a:t>22.8</a:t>
            </a:r>
            <a:r>
              <a:rPr lang="zh-CN" altLang="en-US" dirty="0"/>
              <a:t>万辆，比上年同期分别下降</a:t>
            </a:r>
            <a:r>
              <a:rPr lang="en-US" altLang="zh-CN" dirty="0"/>
              <a:t>15%</a:t>
            </a:r>
            <a:r>
              <a:rPr lang="zh-CN" altLang="en-US" dirty="0"/>
              <a:t>和</a:t>
            </a:r>
            <a:r>
              <a:rPr lang="en-US" altLang="zh-CN" dirty="0"/>
              <a:t>12.5%</a:t>
            </a:r>
            <a:r>
              <a:rPr lang="zh-CN" altLang="en-US" dirty="0"/>
              <a:t>。</a:t>
            </a:r>
            <a:endParaRPr lang="en-US" altLang="zh-CN" dirty="0"/>
          </a:p>
          <a:p>
            <a:pPr algn="just">
              <a:lnSpc>
                <a:spcPts val="3000"/>
              </a:lnSpc>
              <a:defRPr/>
            </a:pPr>
            <a:r>
              <a:rPr lang="en-US" altLang="zh-CN" dirty="0"/>
              <a:t>1-9</a:t>
            </a:r>
            <a:r>
              <a:rPr lang="zh-CN" altLang="en-US" dirty="0"/>
              <a:t>月，排名前五家的皮卡企业销量合计</a:t>
            </a:r>
            <a:r>
              <a:rPr lang="en-US" altLang="zh-CN" dirty="0"/>
              <a:t>21.3</a:t>
            </a:r>
            <a:r>
              <a:rPr lang="zh-CN" altLang="en-US" dirty="0"/>
              <a:t>万辆，比上年同期下降</a:t>
            </a:r>
            <a:r>
              <a:rPr lang="en-US" altLang="zh-CN" dirty="0"/>
              <a:t>5.5%</a:t>
            </a:r>
            <a:r>
              <a:rPr lang="zh-CN" altLang="en-US" dirty="0"/>
              <a:t>，占皮卡销售总量的</a:t>
            </a:r>
            <a:r>
              <a:rPr lang="en-US" altLang="zh-CN" dirty="0"/>
              <a:t>66.5%</a:t>
            </a:r>
            <a:r>
              <a:rPr lang="zh-CN" altLang="en-US" dirty="0"/>
              <a:t>，集中度比</a:t>
            </a:r>
            <a:r>
              <a:rPr lang="en-US" altLang="zh-CN" dirty="0"/>
              <a:t>1-6</a:t>
            </a:r>
            <a:r>
              <a:rPr lang="zh-CN" altLang="en-US" dirty="0"/>
              <a:t>月提高</a:t>
            </a:r>
            <a:r>
              <a:rPr lang="en-US" altLang="zh-CN" dirty="0"/>
              <a:t>1.7</a:t>
            </a:r>
            <a:r>
              <a:rPr lang="zh-CN" altLang="en-US" dirty="0"/>
              <a:t>个百分点。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0245" y="744755"/>
            <a:ext cx="7252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⑷.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皮卡车产销量同比下降</a:t>
            </a:r>
          </a:p>
        </p:txBody>
      </p:sp>
    </p:spTree>
    <p:extLst>
      <p:ext uri="{BB962C8B-B14F-4D97-AF65-F5344CB8AC3E}">
        <p14:creationId xmlns:p14="http://schemas.microsoft.com/office/powerpoint/2010/main" val="856010893"/>
      </p:ext>
    </p:extLst>
  </p:cSld>
  <p:clrMapOvr>
    <a:masterClrMapping/>
  </p:clrMapOvr>
  <p:transition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4207" y="1825975"/>
            <a:ext cx="1154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（万辆）</a:t>
            </a:r>
          </a:p>
        </p:txBody>
      </p:sp>
      <p:sp>
        <p:nvSpPr>
          <p:cNvPr id="11" name="矩形 10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133142504"/>
              </p:ext>
            </p:extLst>
          </p:nvPr>
        </p:nvGraphicFramePr>
        <p:xfrm>
          <a:off x="289689" y="1825975"/>
          <a:ext cx="9267399" cy="4543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9"/>
          <p:cNvSpPr txBox="1"/>
          <p:nvPr/>
        </p:nvSpPr>
        <p:spPr>
          <a:xfrm>
            <a:off x="2653812" y="1018162"/>
            <a:ext cx="4794422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r>
              <a:rPr lang="en-US" altLang="zh-CN" dirty="0"/>
              <a:t>2019</a:t>
            </a:r>
            <a:r>
              <a:rPr lang="zh-CN" altLang="en-US" dirty="0"/>
              <a:t>年皮卡车月度销量及增长率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686231" y="1802216"/>
            <a:ext cx="870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（</a:t>
            </a:r>
            <a:r>
              <a:rPr lang="en-US" altLang="zh-CN" sz="1600" b="1" dirty="0"/>
              <a:t>%</a:t>
            </a:r>
            <a:r>
              <a:rPr lang="zh-CN" altLang="en-US" sz="1600" b="1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163422887"/>
      </p:ext>
    </p:extLst>
  </p:cSld>
  <p:clrMapOvr>
    <a:masterClrMapping/>
  </p:clrMapOvr>
  <p:transition>
    <p:pull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1163" y="679880"/>
            <a:ext cx="9042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⑸.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新能源汽车同比下降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06563" y="1327721"/>
            <a:ext cx="8947395" cy="4888022"/>
          </a:xfrm>
          <a:prstGeom prst="rect">
            <a:avLst/>
          </a:prstGeom>
          <a:solidFill>
            <a:srgbClr val="666666"/>
          </a:solidFill>
          <a:ln>
            <a:noFill/>
          </a:ln>
          <a:effectLst>
            <a:outerShdw dist="88900" dir="19200000" algn="bl" rotWithShape="0">
              <a:schemeClr val="accent3">
                <a:lumMod val="75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indent="-176213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月，新能源汽车产销分别完成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8.9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万辆和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万辆，比上年同期分别下降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29.9%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34.2%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。其中纯电动汽车产销分别完成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7.4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万辆和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6.3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万辆，比上年同期分别下降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26.1%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33.1%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；插电式混合动力汽车产销分别完成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万辆和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万辆，比上年同期分别下降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44.1%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38.4%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213" indent="-176213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1-9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月，新能源汽车产销分别完成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88.8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万辆和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87.2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万辆，比上年同期分别增长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20.9%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20.8%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。其中纯电动汽车产销分别完成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71.7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万辆和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69.2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万辆，比上年同期分别增长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29.2%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27.8%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；插电式混合动力汽车产销分别完成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17.0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万辆和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17.9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万辆，比上年同期分别下降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5.4%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；燃料电池汽车产销分别完成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1315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辆和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辆，比上年同期分别增长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7.7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倍和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7.6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倍。</a:t>
            </a:r>
          </a:p>
        </p:txBody>
      </p:sp>
      <p:sp>
        <p:nvSpPr>
          <p:cNvPr id="5" name="矩形 4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70189229"/>
      </p:ext>
    </p:extLst>
  </p:cSld>
  <p:clrMapOvr>
    <a:masterClrMapping/>
  </p:clrMapOvr>
  <p:transition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2439" y="1326992"/>
            <a:ext cx="3401122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r>
              <a:rPr lang="zh-CN" altLang="en-US" dirty="0"/>
              <a:t>新能源汽车月度销量</a:t>
            </a:r>
          </a:p>
        </p:txBody>
      </p:sp>
      <p:sp>
        <p:nvSpPr>
          <p:cNvPr id="7" name="矩形 6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graphicFrame>
        <p:nvGraphicFramePr>
          <p:cNvPr id="10" name="ChartTabl4_1"/>
          <p:cNvGraphicFramePr>
            <a:graphicFrameLocks noGrp="1"/>
          </p:cNvGraphicFramePr>
          <p:nvPr>
            <p:ph/>
          </p:nvPr>
        </p:nvGraphicFramePr>
        <p:xfrm>
          <a:off x="195943" y="1160305"/>
          <a:ext cx="9383486" cy="50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2982439"/>
      </p:ext>
    </p:extLst>
  </p:cSld>
  <p:clrMapOvr>
    <a:masterClrMapping/>
  </p:clrMapOvr>
  <p:transition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28539" y="1686296"/>
            <a:ext cx="484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/>
              <a:t>2019</a:t>
            </a:r>
            <a:r>
              <a:rPr lang="zh-CN" altLang="en-US" sz="2400" b="1" u="sng"/>
              <a:t>年</a:t>
            </a:r>
            <a:r>
              <a:rPr lang="en-US" altLang="zh-CN" sz="2400" b="1" u="sng"/>
              <a:t>1-9</a:t>
            </a:r>
            <a:r>
              <a:rPr lang="zh-CN" altLang="en-US" sz="2400" b="1" u="sng"/>
              <a:t>月新能源汽车销量构成</a:t>
            </a:r>
            <a:endParaRPr lang="zh-CN" altLang="en-US" sz="2400" b="1" u="sng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15925" y="660170"/>
            <a:ext cx="8961746" cy="617010"/>
          </a:xfrm>
          <a:prstGeom prst="rect">
            <a:avLst/>
          </a:prstGeom>
          <a:solidFill>
            <a:schemeClr val="accent3">
              <a:lumMod val="50000"/>
              <a:alpha val="96000"/>
            </a:schemeClr>
          </a:solidFill>
          <a:ln>
            <a:noFill/>
          </a:ln>
          <a:effectLst>
            <a:outerShdw dist="88900" dir="19200000" algn="bl" rotWithShape="0">
              <a:schemeClr val="accent3">
                <a:lumMod val="75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纯电动车销量占比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79.4%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graphicFrame>
        <p:nvGraphicFramePr>
          <p:cNvPr id="8" name="Chart7_1">
            <a:extLst>
              <a:ext uri="{FF2B5EF4-FFF2-40B4-BE49-F238E27FC236}">
                <a16:creationId xmlns:a16="http://schemas.microsoft.com/office/drawing/2014/main" xmlns="" id="{574A12C0-5F53-4DF6-A778-40937FC72F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929" y="2394857"/>
          <a:ext cx="8161963" cy="360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7457791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1210140"/>
            <a:ext cx="6621034" cy="584775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一、汽车工业主要指标完成情况</a:t>
            </a: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2591580" y="1962908"/>
            <a:ext cx="4881450" cy="490653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76200" dir="2700000" algn="ctr" rotWithShape="0">
              <a:schemeClr val="bg2">
                <a:lumMod val="60000"/>
                <a:lumOff val="40000"/>
              </a:schemeClr>
            </a:outerShdw>
          </a:effectLst>
        </p:spPr>
        <p:txBody>
          <a:bodyPr wrap="none" tIns="0" bIns="0" anchor="ctr"/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</a:rPr>
              <a:t>  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</a:rPr>
              <a:t>1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</a:rPr>
              <a:t>. 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</a:rPr>
              <a:t>汽车产、销、存情况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591580" y="4036640"/>
            <a:ext cx="4881450" cy="490653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76200" dir="2700000" algn="ctr" rotWithShape="0">
              <a:schemeClr val="bg2">
                <a:lumMod val="60000"/>
                <a:lumOff val="40000"/>
              </a:schemeClr>
            </a:outerShdw>
          </a:effectLst>
        </p:spPr>
        <p:txBody>
          <a:bodyPr wrap="none" tIns="0" bIns="0" anchor="ctr"/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</a:rPr>
              <a:t>  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</a:rPr>
              <a:t>4. 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</a:rPr>
              <a:t>进出口情况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591580" y="2654152"/>
            <a:ext cx="4881450" cy="490653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76200" dir="2700000" algn="ctr" rotWithShape="0">
              <a:schemeClr val="bg2">
                <a:lumMod val="60000"/>
                <a:lumOff val="40000"/>
              </a:schemeClr>
            </a:outerShdw>
          </a:effectLst>
        </p:spPr>
        <p:txBody>
          <a:bodyPr wrap="none" tIns="0" bIns="0" anchor="ctr"/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</a:rPr>
              <a:t>  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</a:rPr>
              <a:t>2. 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</a:rPr>
              <a:t>新能源汽车产销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</a:rPr>
              <a:t>情况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591580" y="4727884"/>
            <a:ext cx="4881450" cy="490653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76200" dir="2700000" algn="ctr" rotWithShape="0">
              <a:schemeClr val="bg2">
                <a:lumMod val="60000"/>
                <a:lumOff val="40000"/>
              </a:schemeClr>
            </a:outerShdw>
          </a:effectLst>
        </p:spPr>
        <p:txBody>
          <a:bodyPr wrap="none" tIns="0" bIns="0" anchor="ctr"/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</a:rPr>
              <a:t>  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</a:rPr>
              <a:t>5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</a:rPr>
              <a:t>. 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</a:rPr>
              <a:t>经济效益情况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2591580" y="3345396"/>
            <a:ext cx="4881450" cy="490653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76200" dir="2700000" algn="ctr" rotWithShape="0">
              <a:schemeClr val="bg2">
                <a:lumMod val="60000"/>
                <a:lumOff val="40000"/>
              </a:schemeClr>
            </a:outerShdw>
          </a:effectLst>
        </p:spPr>
        <p:txBody>
          <a:bodyPr wrap="none" tIns="0" bIns="0" anchor="ctr"/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</a:rPr>
              <a:t>  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</a:rPr>
              <a:t>3. 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</a:rPr>
              <a:t>摩托车产销情况</a:t>
            </a:r>
          </a:p>
        </p:txBody>
      </p:sp>
    </p:spTree>
    <p:extLst>
      <p:ext uri="{BB962C8B-B14F-4D97-AF65-F5344CB8AC3E}">
        <p14:creationId xmlns:p14="http://schemas.microsoft.com/office/powerpoint/2010/main" val="2295853768"/>
      </p:ext>
    </p:extLst>
  </p:cSld>
  <p:clrMapOvr>
    <a:masterClrMapping/>
  </p:clrMapOvr>
  <p:transition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758000"/>
              </p:ext>
            </p:extLst>
          </p:nvPr>
        </p:nvGraphicFramePr>
        <p:xfrm>
          <a:off x="6267450" y="3581400"/>
          <a:ext cx="3206750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74" name="图表" r:id="rId3" imgW="5324543" imgH="3886200" progId="MSGraph.Chart.8">
                  <p:embed/>
                </p:oleObj>
              </mc:Choice>
              <mc:Fallback>
                <p:oleObj name="图表" r:id="rId3" imgW="5324543" imgH="38862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3581400"/>
                        <a:ext cx="3206750" cy="228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2746"/>
              </p:ext>
            </p:extLst>
          </p:nvPr>
        </p:nvGraphicFramePr>
        <p:xfrm>
          <a:off x="3110990" y="3636872"/>
          <a:ext cx="3206750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75" name="图表" r:id="rId5" imgW="5334000" imgH="3895635" progId="MSGraph.Chart.8">
                  <p:embed/>
                </p:oleObj>
              </mc:Choice>
              <mc:Fallback>
                <p:oleObj name="图表" r:id="rId5" imgW="5334000" imgH="3895635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990" y="3636872"/>
                        <a:ext cx="3206750" cy="228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190416"/>
              </p:ext>
            </p:extLst>
          </p:nvPr>
        </p:nvGraphicFramePr>
        <p:xfrm>
          <a:off x="-158750" y="3644900"/>
          <a:ext cx="3206750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76" name="图表" r:id="rId7" imgW="5334000" imgH="3895635" progId="MSGraph.Chart.8">
                  <p:embed/>
                </p:oleObj>
              </mc:Choice>
              <mc:Fallback>
                <p:oleObj name="图表" r:id="rId7" imgW="5334000" imgH="3895635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0" y="3644900"/>
                        <a:ext cx="3206750" cy="228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743059"/>
              </p:ext>
            </p:extLst>
          </p:nvPr>
        </p:nvGraphicFramePr>
        <p:xfrm>
          <a:off x="2307999" y="852135"/>
          <a:ext cx="4619625" cy="234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77" name="图表" r:id="rId9" imgW="7639185" imgH="3886200" progId="MSGraph.Chart.8">
                  <p:embed/>
                </p:oleObj>
              </mc:Choice>
              <mc:Fallback>
                <p:oleObj name="图表" r:id="rId9" imgW="7639185" imgH="38862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999" y="852135"/>
                        <a:ext cx="4619625" cy="2347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0695" y="2509869"/>
            <a:ext cx="3996013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pPr algn="l"/>
            <a:r>
              <a:rPr lang="zh-CN" altLang="en-US" sz="1800" dirty="0"/>
              <a:t>中国品牌乘用车（</a:t>
            </a:r>
            <a:r>
              <a:rPr lang="en-US" altLang="zh-CN" sz="1800" dirty="0"/>
              <a:t>9</a:t>
            </a:r>
            <a:r>
              <a:rPr lang="zh-CN" altLang="en-US" sz="1800" dirty="0"/>
              <a:t>月）</a:t>
            </a:r>
            <a:endParaRPr lang="en-US" altLang="zh-CN" sz="1800" dirty="0"/>
          </a:p>
          <a:p>
            <a:pPr algn="l"/>
            <a:r>
              <a:rPr lang="zh-CN" altLang="en-US" sz="1800" dirty="0"/>
              <a:t>销量：</a:t>
            </a:r>
            <a:r>
              <a:rPr lang="en-US" altLang="zh-CN" sz="1800" dirty="0"/>
              <a:t>72.7</a:t>
            </a:r>
            <a:r>
              <a:rPr lang="zh-CN" altLang="en-US" sz="1800" dirty="0"/>
              <a:t>万辆，同比下降</a:t>
            </a:r>
            <a:r>
              <a:rPr lang="en-US" altLang="zh-CN" sz="1800" dirty="0"/>
              <a:t>9.8%</a:t>
            </a:r>
          </a:p>
          <a:p>
            <a:pPr algn="l"/>
            <a:r>
              <a:rPr lang="zh-CN" altLang="en-US" sz="1800" dirty="0"/>
              <a:t>市场份额：</a:t>
            </a:r>
            <a:r>
              <a:rPr lang="en-US" altLang="zh-CN" sz="1800" dirty="0"/>
              <a:t>37.7%</a:t>
            </a:r>
            <a:r>
              <a:rPr lang="zh-CN" altLang="en-US" sz="1800" dirty="0"/>
              <a:t>，下降</a:t>
            </a:r>
            <a:r>
              <a:rPr lang="en-US" altLang="zh-CN" sz="1800" dirty="0"/>
              <a:t>1.5</a:t>
            </a:r>
            <a:r>
              <a:rPr lang="zh-CN" altLang="en-US" sz="1800" dirty="0"/>
              <a:t>个百分点</a:t>
            </a:r>
            <a:endParaRPr lang="en-US" altLang="zh-CN" sz="1800" dirty="0"/>
          </a:p>
          <a:p>
            <a:pPr algn="l"/>
            <a:endParaRPr lang="zh-CN" alt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986429" y="5520918"/>
            <a:ext cx="4027547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pPr algn="l"/>
            <a:r>
              <a:rPr lang="zh-CN" altLang="en-US" sz="1400" dirty="0"/>
              <a:t>中国品牌</a:t>
            </a:r>
            <a:r>
              <a:rPr lang="en-US" altLang="zh-CN" sz="1400" dirty="0"/>
              <a:t>SUV</a:t>
            </a:r>
            <a:r>
              <a:rPr lang="zh-CN" altLang="en-US" sz="1400" dirty="0"/>
              <a:t>（</a:t>
            </a:r>
            <a:r>
              <a:rPr lang="en-US" altLang="zh-CN" sz="1400" dirty="0"/>
              <a:t>9</a:t>
            </a:r>
            <a:r>
              <a:rPr lang="zh-CN" altLang="en-US" sz="1400" dirty="0"/>
              <a:t>月）</a:t>
            </a:r>
            <a:endParaRPr lang="en-US" altLang="zh-CN" sz="1400" dirty="0"/>
          </a:p>
          <a:p>
            <a:pPr algn="l"/>
            <a:r>
              <a:rPr lang="zh-CN" altLang="en-US" sz="1400" dirty="0"/>
              <a:t>销量：</a:t>
            </a:r>
            <a:r>
              <a:rPr lang="en-US" altLang="zh-CN" sz="1400" dirty="0"/>
              <a:t>42.9</a:t>
            </a:r>
            <a:r>
              <a:rPr lang="zh-CN" altLang="en-US" sz="1400" dirty="0"/>
              <a:t>万辆，同比下降</a:t>
            </a:r>
            <a:r>
              <a:rPr lang="en-US" altLang="zh-CN" sz="1400" dirty="0"/>
              <a:t>8.0%</a:t>
            </a:r>
          </a:p>
          <a:p>
            <a:pPr algn="l"/>
            <a:r>
              <a:rPr lang="zh-CN" altLang="en-US" sz="1400" dirty="0"/>
              <a:t>市场份额</a:t>
            </a:r>
            <a:r>
              <a:rPr lang="en-US" altLang="zh-CN" sz="1400" dirty="0"/>
              <a:t>51%</a:t>
            </a:r>
            <a:r>
              <a:rPr lang="zh-CN" altLang="en-US" sz="1400" dirty="0"/>
              <a:t>，下降</a:t>
            </a:r>
            <a:r>
              <a:rPr lang="en-US" altLang="zh-CN" sz="1400" dirty="0"/>
              <a:t>2.6</a:t>
            </a:r>
            <a:r>
              <a:rPr lang="zh-CN" altLang="en-US" sz="1400" dirty="0"/>
              <a:t>个百分点</a:t>
            </a:r>
            <a:endParaRPr lang="en-US" altLang="zh-CN" sz="1400" dirty="0"/>
          </a:p>
          <a:p>
            <a:pPr algn="l"/>
            <a:endParaRPr lang="zh-CN" alt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-205151" y="5507876"/>
            <a:ext cx="3739498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pPr algn="l"/>
            <a:r>
              <a:rPr lang="zh-CN" altLang="en-US" sz="1400" dirty="0"/>
              <a:t>中国品牌轿车（</a:t>
            </a:r>
            <a:r>
              <a:rPr lang="en-US" altLang="zh-CN" sz="1400" dirty="0"/>
              <a:t>9</a:t>
            </a:r>
            <a:r>
              <a:rPr lang="zh-CN" altLang="en-US" sz="1400" dirty="0"/>
              <a:t>月）</a:t>
            </a:r>
            <a:endParaRPr lang="en-US" altLang="zh-CN" sz="1400" dirty="0"/>
          </a:p>
          <a:p>
            <a:pPr algn="l"/>
            <a:r>
              <a:rPr lang="zh-CN" altLang="en-US" sz="1400" dirty="0"/>
              <a:t>销量：</a:t>
            </a:r>
            <a:r>
              <a:rPr lang="en-US" altLang="zh-CN" sz="1400" dirty="0"/>
              <a:t>17.2</a:t>
            </a:r>
            <a:r>
              <a:rPr lang="zh-CN" altLang="en-US" sz="1400" dirty="0"/>
              <a:t>万辆，同比下降</a:t>
            </a:r>
            <a:r>
              <a:rPr lang="en-US" altLang="zh-CN" sz="1400" dirty="0"/>
              <a:t>13.2%</a:t>
            </a:r>
          </a:p>
          <a:p>
            <a:pPr algn="l"/>
            <a:r>
              <a:rPr lang="zh-CN" altLang="en-US" sz="1400" dirty="0"/>
              <a:t>市场份额：</a:t>
            </a:r>
            <a:r>
              <a:rPr lang="en-US" altLang="zh-CN" sz="1400" dirty="0"/>
              <a:t>18.5%</a:t>
            </a:r>
            <a:r>
              <a:rPr lang="zh-CN" altLang="en-US" sz="1400" dirty="0"/>
              <a:t>，下降</a:t>
            </a:r>
            <a:r>
              <a:rPr lang="en-US" altLang="zh-CN" sz="1400" dirty="0"/>
              <a:t>1.2</a:t>
            </a:r>
            <a:r>
              <a:rPr lang="zh-CN" altLang="en-US" sz="1400" dirty="0"/>
              <a:t>个百分点</a:t>
            </a:r>
            <a:endParaRPr lang="en-US" altLang="zh-CN" sz="1400" dirty="0"/>
          </a:p>
          <a:p>
            <a:pPr algn="l"/>
            <a:endParaRPr lang="zh-CN" alt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14196" y="5507876"/>
            <a:ext cx="4027547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pPr algn="l"/>
            <a:r>
              <a:rPr lang="zh-CN" altLang="en-US" sz="1400" dirty="0"/>
              <a:t>中国品牌</a:t>
            </a:r>
            <a:r>
              <a:rPr lang="en-US" altLang="zh-CN" sz="1400" dirty="0"/>
              <a:t>MPV</a:t>
            </a:r>
            <a:r>
              <a:rPr lang="zh-CN" altLang="en-US" sz="1400" dirty="0"/>
              <a:t>（</a:t>
            </a:r>
            <a:r>
              <a:rPr lang="en-US" altLang="zh-CN" sz="1400" dirty="0"/>
              <a:t>9</a:t>
            </a:r>
            <a:r>
              <a:rPr lang="zh-CN" altLang="en-US" sz="1400" dirty="0"/>
              <a:t>月）</a:t>
            </a:r>
            <a:endParaRPr lang="en-US" altLang="zh-CN" sz="1400" dirty="0"/>
          </a:p>
          <a:p>
            <a:pPr algn="l"/>
            <a:r>
              <a:rPr lang="zh-CN" altLang="en-US" sz="1400" dirty="0"/>
              <a:t>销量：</a:t>
            </a:r>
            <a:r>
              <a:rPr lang="en-US" altLang="zh-CN" sz="1400" dirty="0"/>
              <a:t>9.6</a:t>
            </a:r>
            <a:r>
              <a:rPr lang="zh-CN" altLang="en-US" sz="1400" dirty="0"/>
              <a:t>万辆，同比下降</a:t>
            </a:r>
            <a:r>
              <a:rPr lang="en-US" altLang="zh-CN" sz="1400" dirty="0"/>
              <a:t>10.5%</a:t>
            </a:r>
          </a:p>
          <a:p>
            <a:pPr algn="l"/>
            <a:r>
              <a:rPr lang="zh-CN" altLang="en-US" sz="1400" dirty="0"/>
              <a:t>市场份额：</a:t>
            </a:r>
            <a:r>
              <a:rPr lang="en-US" altLang="zh-CN" sz="1400" dirty="0"/>
              <a:t>75.4%</a:t>
            </a:r>
            <a:r>
              <a:rPr lang="zh-CN" altLang="en-US" sz="1400" dirty="0"/>
              <a:t>，增长</a:t>
            </a:r>
            <a:r>
              <a:rPr lang="en-US" altLang="zh-CN" sz="1400" dirty="0"/>
              <a:t>2.3</a:t>
            </a:r>
            <a:r>
              <a:rPr lang="zh-CN" altLang="en-US" sz="1400" dirty="0"/>
              <a:t>个百分点</a:t>
            </a:r>
            <a:endParaRPr lang="en-US" altLang="zh-CN" sz="1400" dirty="0"/>
          </a:p>
          <a:p>
            <a:pPr algn="l"/>
            <a:endParaRPr lang="zh-CN" altLang="en-US" sz="18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2266242" y="3561968"/>
            <a:ext cx="5346550" cy="1588"/>
          </a:xfrm>
          <a:prstGeom prst="line">
            <a:avLst/>
          </a:prstGeom>
          <a:ln w="31750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18" name="标题 5"/>
          <p:cNvSpPr txBox="1">
            <a:spLocks/>
          </p:cNvSpPr>
          <p:nvPr/>
        </p:nvSpPr>
        <p:spPr>
          <a:xfrm>
            <a:off x="415924" y="653779"/>
            <a:ext cx="9036556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⑹.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黑体" pitchFamily="2" charset="-122"/>
                <a:cs typeface="Arial" pitchFamily="34" charset="0"/>
              </a:rPr>
              <a:t>中国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黑体" pitchFamily="2" charset="-122"/>
                <a:cs typeface="Arial" pitchFamily="34" charset="0"/>
              </a:rPr>
              <a:t>品牌乘用车市场份额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黑体" pitchFamily="2" charset="-122"/>
                <a:cs typeface="Arial" pitchFamily="34" charset="0"/>
              </a:rPr>
              <a:t>下降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87115"/>
      </p:ext>
    </p:extLst>
  </p:cSld>
  <p:clrMapOvr>
    <a:masterClrMapping/>
  </p:clrMapOvr>
  <p:transition>
    <p:pull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489505"/>
              </p:ext>
            </p:extLst>
          </p:nvPr>
        </p:nvGraphicFramePr>
        <p:xfrm>
          <a:off x="-158040" y="3645232"/>
          <a:ext cx="3206750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54" name="图表" r:id="rId3" imgW="5334000" imgH="3895635" progId="MSGraph.Chart.8">
                  <p:embed/>
                </p:oleObj>
              </mc:Choice>
              <mc:Fallback>
                <p:oleObj name="图表" r:id="rId3" imgW="5334000" imgH="3895635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040" y="3645232"/>
                        <a:ext cx="3206750" cy="228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984834"/>
              </p:ext>
            </p:extLst>
          </p:nvPr>
        </p:nvGraphicFramePr>
        <p:xfrm>
          <a:off x="6267450" y="3581400"/>
          <a:ext cx="3206750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55" name="图表" r:id="rId5" imgW="5324543" imgH="3886200" progId="MSGraph.Chart.8">
                  <p:embed/>
                </p:oleObj>
              </mc:Choice>
              <mc:Fallback>
                <p:oleObj name="图表" r:id="rId5" imgW="5324543" imgH="38862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3581400"/>
                        <a:ext cx="3206750" cy="228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47570"/>
              </p:ext>
            </p:extLst>
          </p:nvPr>
        </p:nvGraphicFramePr>
        <p:xfrm>
          <a:off x="3110990" y="3636872"/>
          <a:ext cx="3206750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56" name="图表" r:id="rId7" imgW="5334000" imgH="3895635" progId="MSGraph.Chart.8">
                  <p:embed/>
                </p:oleObj>
              </mc:Choice>
              <mc:Fallback>
                <p:oleObj name="图表" r:id="rId7" imgW="5334000" imgH="3895635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990" y="3636872"/>
                        <a:ext cx="3206750" cy="228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06052"/>
              </p:ext>
            </p:extLst>
          </p:nvPr>
        </p:nvGraphicFramePr>
        <p:xfrm>
          <a:off x="2307999" y="852135"/>
          <a:ext cx="4619625" cy="234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57" name="图表" r:id="rId9" imgW="7639185" imgH="3886200" progId="MSGraph.Chart.8">
                  <p:embed/>
                </p:oleObj>
              </mc:Choice>
              <mc:Fallback>
                <p:oleObj name="图表" r:id="rId9" imgW="7639185" imgH="38862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999" y="852135"/>
                        <a:ext cx="4619625" cy="234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0695" y="2509869"/>
            <a:ext cx="3996013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pPr algn="l"/>
            <a:r>
              <a:rPr lang="zh-CN" altLang="en-US" sz="1800" dirty="0"/>
              <a:t>中国品牌乘用车（</a:t>
            </a:r>
            <a:r>
              <a:rPr lang="en-US" altLang="zh-CN" sz="1800" dirty="0"/>
              <a:t>1-9</a:t>
            </a:r>
            <a:r>
              <a:rPr lang="zh-CN" altLang="en-US" sz="1800" dirty="0"/>
              <a:t>月）</a:t>
            </a:r>
            <a:endParaRPr lang="en-US" altLang="zh-CN" sz="1800" dirty="0"/>
          </a:p>
          <a:p>
            <a:pPr algn="l"/>
            <a:r>
              <a:rPr lang="zh-CN" altLang="en-US" sz="1800" dirty="0"/>
              <a:t>销量：</a:t>
            </a:r>
            <a:r>
              <a:rPr lang="en-US" altLang="zh-CN" sz="1800" dirty="0"/>
              <a:t>590.3</a:t>
            </a:r>
            <a:r>
              <a:rPr lang="zh-CN" altLang="en-US" sz="1800" dirty="0"/>
              <a:t>万辆，同比下降</a:t>
            </a:r>
            <a:r>
              <a:rPr lang="en-US" altLang="zh-CN" sz="1800" dirty="0"/>
              <a:t>18.5%</a:t>
            </a:r>
          </a:p>
          <a:p>
            <a:pPr algn="l"/>
            <a:r>
              <a:rPr lang="zh-CN" altLang="en-US" sz="1800" dirty="0"/>
              <a:t>市场份额：</a:t>
            </a:r>
            <a:r>
              <a:rPr lang="en-US" altLang="zh-CN" sz="1800" dirty="0"/>
              <a:t>38.7%</a:t>
            </a:r>
            <a:r>
              <a:rPr lang="zh-CN" altLang="en-US" sz="1800" dirty="0"/>
              <a:t>，下降</a:t>
            </a:r>
            <a:r>
              <a:rPr lang="en-US" altLang="zh-CN" sz="1800" dirty="0"/>
              <a:t>3.3</a:t>
            </a:r>
            <a:r>
              <a:rPr lang="zh-CN" altLang="en-US" sz="1800" dirty="0"/>
              <a:t>个百分点</a:t>
            </a:r>
            <a:endParaRPr lang="en-US" altLang="zh-CN" sz="1800" dirty="0"/>
          </a:p>
          <a:p>
            <a:pPr algn="l"/>
            <a:endParaRPr lang="zh-CN" alt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986429" y="5520918"/>
            <a:ext cx="4027547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pPr algn="l"/>
            <a:r>
              <a:rPr lang="zh-CN" altLang="en-US" sz="1400" dirty="0"/>
              <a:t>中国品牌</a:t>
            </a:r>
            <a:r>
              <a:rPr lang="en-US" altLang="zh-CN" sz="1400" dirty="0"/>
              <a:t>SUV</a:t>
            </a:r>
            <a:r>
              <a:rPr lang="zh-CN" altLang="en-US" sz="1400" dirty="0"/>
              <a:t>（</a:t>
            </a:r>
            <a:r>
              <a:rPr lang="en-US" altLang="zh-CN" sz="1400" dirty="0"/>
              <a:t>1-9</a:t>
            </a:r>
            <a:r>
              <a:rPr lang="zh-CN" altLang="en-US" sz="1400" dirty="0"/>
              <a:t>月）</a:t>
            </a:r>
            <a:endParaRPr lang="en-US" altLang="zh-CN" sz="1400" dirty="0"/>
          </a:p>
          <a:p>
            <a:pPr algn="l"/>
            <a:r>
              <a:rPr lang="zh-CN" altLang="en-US" sz="1400" dirty="0"/>
              <a:t>销量：</a:t>
            </a:r>
            <a:r>
              <a:rPr lang="en-US" altLang="zh-CN" sz="1400" dirty="0"/>
              <a:t>342.2</a:t>
            </a:r>
            <a:r>
              <a:rPr lang="zh-CN" altLang="en-US" sz="1400" dirty="0"/>
              <a:t>万辆，同比下降</a:t>
            </a:r>
            <a:r>
              <a:rPr lang="en-US" altLang="zh-CN" sz="1400" dirty="0"/>
              <a:t>18.9%</a:t>
            </a:r>
          </a:p>
          <a:p>
            <a:pPr algn="l"/>
            <a:r>
              <a:rPr lang="zh-CN" altLang="en-US" sz="1400" dirty="0"/>
              <a:t>市场份额</a:t>
            </a:r>
            <a:r>
              <a:rPr lang="en-US" altLang="zh-CN" sz="1400" dirty="0"/>
              <a:t>52.2%</a:t>
            </a:r>
            <a:r>
              <a:rPr lang="zh-CN" altLang="en-US" sz="1400" dirty="0"/>
              <a:t>，下降</a:t>
            </a:r>
            <a:r>
              <a:rPr lang="en-US" altLang="zh-CN" sz="1400" dirty="0"/>
              <a:t>6.2</a:t>
            </a:r>
            <a:r>
              <a:rPr lang="zh-CN" altLang="en-US" sz="1400" dirty="0"/>
              <a:t>个百分点</a:t>
            </a:r>
            <a:endParaRPr lang="en-US" altLang="zh-CN" sz="1400" dirty="0"/>
          </a:p>
          <a:p>
            <a:pPr algn="l"/>
            <a:endParaRPr lang="zh-CN" alt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-205151" y="5507876"/>
            <a:ext cx="3739498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pPr algn="l"/>
            <a:r>
              <a:rPr lang="zh-CN" altLang="en-US" sz="1400" dirty="0"/>
              <a:t>中国品牌轿车（</a:t>
            </a:r>
            <a:r>
              <a:rPr lang="en-US" altLang="zh-CN" sz="1400" dirty="0"/>
              <a:t>1-9</a:t>
            </a:r>
            <a:r>
              <a:rPr lang="zh-CN" altLang="en-US" sz="1400" dirty="0"/>
              <a:t>月）</a:t>
            </a:r>
            <a:endParaRPr lang="en-US" altLang="zh-CN" sz="1400" dirty="0"/>
          </a:p>
          <a:p>
            <a:pPr algn="l"/>
            <a:r>
              <a:rPr lang="zh-CN" altLang="en-US" sz="1400" dirty="0"/>
              <a:t>销量：</a:t>
            </a:r>
            <a:r>
              <a:rPr lang="en-US" altLang="zh-CN" sz="1400" dirty="0"/>
              <a:t>146.1</a:t>
            </a:r>
            <a:r>
              <a:rPr lang="zh-CN" altLang="en-US" sz="1400" dirty="0"/>
              <a:t>万辆，同比下降</a:t>
            </a:r>
            <a:r>
              <a:rPr lang="en-US" altLang="zh-CN" sz="1400" dirty="0"/>
              <a:t>15.2%</a:t>
            </a:r>
          </a:p>
          <a:p>
            <a:pPr algn="l"/>
            <a:r>
              <a:rPr lang="zh-CN" altLang="en-US" sz="1400" dirty="0"/>
              <a:t>市场份额：</a:t>
            </a:r>
            <a:r>
              <a:rPr lang="en-US" altLang="zh-CN" sz="1400" dirty="0"/>
              <a:t>19.7%</a:t>
            </a:r>
            <a:r>
              <a:rPr lang="zh-CN" altLang="en-US" sz="1400" dirty="0"/>
              <a:t>，下降</a:t>
            </a:r>
            <a:r>
              <a:rPr lang="en-US" altLang="zh-CN" sz="1400" dirty="0"/>
              <a:t>0.7</a:t>
            </a:r>
            <a:r>
              <a:rPr lang="zh-CN" altLang="en-US" sz="1400" dirty="0"/>
              <a:t>个百分点</a:t>
            </a:r>
            <a:endParaRPr lang="en-US" altLang="zh-CN" sz="1400" dirty="0"/>
          </a:p>
          <a:p>
            <a:pPr algn="l"/>
            <a:endParaRPr lang="zh-CN" alt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14196" y="5507876"/>
            <a:ext cx="4027547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pPr algn="l"/>
            <a:r>
              <a:rPr lang="zh-CN" altLang="en-US" sz="1400" dirty="0"/>
              <a:t>中国品牌</a:t>
            </a:r>
            <a:r>
              <a:rPr lang="en-US" altLang="zh-CN" sz="1400" dirty="0"/>
              <a:t>MPV</a:t>
            </a:r>
            <a:r>
              <a:rPr lang="zh-CN" altLang="en-US" sz="1400" dirty="0"/>
              <a:t>（</a:t>
            </a:r>
            <a:r>
              <a:rPr lang="en-US" altLang="zh-CN" sz="1400" dirty="0"/>
              <a:t>1-9</a:t>
            </a:r>
            <a:r>
              <a:rPr lang="zh-CN" altLang="en-US" sz="1400" dirty="0"/>
              <a:t>月）</a:t>
            </a:r>
            <a:endParaRPr lang="en-US" altLang="zh-CN" sz="1400" dirty="0"/>
          </a:p>
          <a:p>
            <a:pPr algn="l"/>
            <a:r>
              <a:rPr lang="zh-CN" altLang="en-US" sz="1400" dirty="0"/>
              <a:t>销量：</a:t>
            </a:r>
            <a:r>
              <a:rPr lang="en-US" altLang="zh-CN" sz="1400" dirty="0"/>
              <a:t>73.3</a:t>
            </a:r>
            <a:r>
              <a:rPr lang="zh-CN" altLang="en-US" sz="1400" dirty="0"/>
              <a:t>万辆，同比下降</a:t>
            </a:r>
            <a:r>
              <a:rPr lang="en-US" altLang="zh-CN" sz="1400" dirty="0"/>
              <a:t>23.9%</a:t>
            </a:r>
          </a:p>
          <a:p>
            <a:pPr algn="l"/>
            <a:r>
              <a:rPr lang="zh-CN" altLang="en-US" sz="1400" dirty="0"/>
              <a:t>市场份额：</a:t>
            </a:r>
            <a:r>
              <a:rPr lang="en-US" altLang="zh-CN" sz="1400" dirty="0"/>
              <a:t>74.7%</a:t>
            </a:r>
            <a:r>
              <a:rPr lang="zh-CN" altLang="en-US" sz="1400" dirty="0"/>
              <a:t>，下降</a:t>
            </a:r>
            <a:r>
              <a:rPr lang="en-US" altLang="zh-CN" sz="1400" dirty="0"/>
              <a:t>1.8</a:t>
            </a:r>
            <a:r>
              <a:rPr lang="zh-CN" altLang="en-US" sz="1400" dirty="0"/>
              <a:t>个百分点</a:t>
            </a:r>
            <a:endParaRPr lang="en-US" altLang="zh-CN" sz="1400" dirty="0"/>
          </a:p>
          <a:p>
            <a:pPr algn="l"/>
            <a:endParaRPr lang="zh-CN" altLang="en-US" sz="18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2266242" y="3561968"/>
            <a:ext cx="5346550" cy="1588"/>
          </a:xfrm>
          <a:prstGeom prst="line">
            <a:avLst/>
          </a:prstGeom>
          <a:ln w="31750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49199578"/>
      </p:ext>
    </p:extLst>
  </p:cSld>
  <p:clrMapOvr>
    <a:masterClrMapping/>
  </p:clrMapOvr>
  <p:transition>
    <p:pull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040502470"/>
              </p:ext>
            </p:extLst>
          </p:nvPr>
        </p:nvGraphicFramePr>
        <p:xfrm>
          <a:off x="307119" y="1483113"/>
          <a:ext cx="9232539" cy="463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40692" y="1389006"/>
            <a:ext cx="5424616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r>
              <a:rPr lang="zh-CN" altLang="en-US" dirty="0"/>
              <a:t>中国品牌乘用车市场份额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0709" y="1522012"/>
            <a:ext cx="870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（</a:t>
            </a:r>
            <a:r>
              <a:rPr lang="en-US" altLang="zh-CN" sz="1600" b="1" dirty="0"/>
              <a:t>%</a:t>
            </a:r>
            <a:r>
              <a:rPr lang="zh-CN" altLang="en-US" sz="1600" b="1" dirty="0"/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20233553"/>
      </p:ext>
    </p:extLst>
  </p:cSld>
  <p:clrMapOvr>
    <a:masterClrMapping/>
  </p:clrMapOvr>
  <p:transition>
    <p:pull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5893" y="1389006"/>
            <a:ext cx="5053914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r>
              <a:rPr lang="zh-CN" altLang="en-US" dirty="0">
                <a:latin typeface="+mj-ea"/>
              </a:rPr>
              <a:t>乘用车各系别市场份额比较</a:t>
            </a: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499371417"/>
              </p:ext>
            </p:extLst>
          </p:nvPr>
        </p:nvGraphicFramePr>
        <p:xfrm>
          <a:off x="410615" y="1478037"/>
          <a:ext cx="8890139" cy="4637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18122341"/>
      </p:ext>
    </p:extLst>
  </p:cSld>
  <p:clrMapOvr>
    <a:masterClrMapping/>
  </p:clrMapOvr>
  <p:transition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图表 26"/>
          <p:cNvGraphicFramePr/>
          <p:nvPr>
            <p:extLst>
              <p:ext uri="{D42A27DB-BD31-4B8C-83A1-F6EECF244321}">
                <p14:modId xmlns:p14="http://schemas.microsoft.com/office/powerpoint/2010/main" val="4009618697"/>
              </p:ext>
            </p:extLst>
          </p:nvPr>
        </p:nvGraphicFramePr>
        <p:xfrm>
          <a:off x="233278" y="1579736"/>
          <a:ext cx="9303596" cy="475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1609224" y="1009249"/>
            <a:ext cx="6891104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400" b="1" u="sng" dirty="0">
                <a:latin typeface="+mj-lt"/>
                <a:ea typeface="+mj-ea"/>
              </a:rPr>
              <a:t>2019</a:t>
            </a:r>
            <a:r>
              <a:rPr lang="zh-CN" altLang="en-US" sz="2400" b="1" u="sng" dirty="0">
                <a:latin typeface="+mj-lt"/>
                <a:ea typeface="+mj-ea"/>
              </a:rPr>
              <a:t>年</a:t>
            </a:r>
            <a:r>
              <a:rPr lang="en-US" altLang="zh-CN" sz="2400" b="1" u="sng" dirty="0">
                <a:latin typeface="+mj-lt"/>
                <a:ea typeface="+mj-ea"/>
              </a:rPr>
              <a:t>1-9</a:t>
            </a:r>
            <a:r>
              <a:rPr lang="zh-CN" altLang="en-US" sz="2400" b="1" u="sng" dirty="0">
                <a:latin typeface="+mj-lt"/>
                <a:ea typeface="+mj-ea"/>
              </a:rPr>
              <a:t>月中国品牌汽车销量前十五名企业集团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3125" y="1535972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(</a:t>
            </a:r>
            <a:r>
              <a:rPr lang="zh-CN" altLang="en-US" sz="1600" b="1" dirty="0"/>
              <a:t>万辆</a:t>
            </a:r>
            <a:r>
              <a:rPr lang="en-US" altLang="zh-CN" sz="1600" b="1" dirty="0"/>
              <a:t>)</a:t>
            </a:r>
            <a:endParaRPr lang="zh-CN" altLang="en-US" sz="1600" b="1" dirty="0"/>
          </a:p>
        </p:txBody>
      </p:sp>
      <p:grpSp>
        <p:nvGrpSpPr>
          <p:cNvPr id="4" name="组合 26"/>
          <p:cNvGrpSpPr/>
          <p:nvPr/>
        </p:nvGrpSpPr>
        <p:grpSpPr>
          <a:xfrm>
            <a:off x="2276739" y="1929859"/>
            <a:ext cx="7717334" cy="4324675"/>
            <a:chOff x="2276739" y="1929859"/>
            <a:chExt cx="7717334" cy="4324675"/>
          </a:xfrm>
        </p:grpSpPr>
        <p:sp>
          <p:nvSpPr>
            <p:cNvPr id="10" name="TextBox 1"/>
            <p:cNvSpPr txBox="1"/>
            <p:nvPr/>
          </p:nvSpPr>
          <p:spPr>
            <a:xfrm>
              <a:off x="5238231" y="2204554"/>
              <a:ext cx="2354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/>
                <a:t>, -19.2,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 -16.7%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2937113" y="4216279"/>
              <a:ext cx="20558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/>
                <a:t>, -1.3,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-3.8%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"/>
            <p:cNvSpPr txBox="1"/>
            <p:nvPr/>
          </p:nvSpPr>
          <p:spPr>
            <a:xfrm>
              <a:off x="5168348" y="2492733"/>
              <a:ext cx="22642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/>
                <a:t>, -19.4, 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-17.0%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8150347" y="1929859"/>
              <a:ext cx="18437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/>
                <a:t>,</a:t>
              </a:r>
              <a:r>
                <a:rPr lang="en-US" altLang="zh-CN" sz="1600" dirty="0"/>
                <a:t> </a:t>
              </a:r>
              <a:r>
                <a:rPr lang="en-US" altLang="zh-CN" sz="1600" b="1" dirty="0">
                  <a:latin typeface="+mj-lt"/>
                </a:rPr>
                <a:t>-40.0, </a:t>
              </a:r>
              <a:r>
                <a:rPr lang="en-US" altLang="zh-CN" sz="1600" b="1" dirty="0">
                  <a:solidFill>
                    <a:srgbClr val="FF0000"/>
                  </a:solidFill>
                  <a:latin typeface="+mj-lt"/>
                </a:rPr>
                <a:t> -18.7%</a:t>
              </a:r>
              <a:endParaRPr lang="zh-CN" altLang="en-US" sz="1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6" name="TextBox 1"/>
            <p:cNvSpPr txBox="1"/>
            <p:nvPr/>
          </p:nvSpPr>
          <p:spPr>
            <a:xfrm>
              <a:off x="4671719" y="2794713"/>
              <a:ext cx="2090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/>
                <a:t>, -8.6,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-9.6%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"/>
            <p:cNvSpPr txBox="1"/>
            <p:nvPr/>
          </p:nvSpPr>
          <p:spPr>
            <a:xfrm>
              <a:off x="4361302" y="3076798"/>
              <a:ext cx="21539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/>
                <a:t>, +4.7, +</a:t>
              </a:r>
              <a:r>
                <a:rPr lang="en-US" altLang="zh-CN" sz="1600" b="1" dirty="0" smtClean="0"/>
                <a:t>7.0%</a:t>
              </a:r>
              <a:endParaRPr lang="zh-CN" altLang="en-US" sz="1600" b="1" dirty="0"/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3462117" y="3650637"/>
              <a:ext cx="19979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/>
                <a:t>, +0.5, +1.0%</a:t>
              </a:r>
              <a:endParaRPr lang="zh-CN" altLang="en-US" sz="1600" b="1" dirty="0"/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4255264" y="3365817"/>
              <a:ext cx="18944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/>
                <a:t>, -6.3,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-8.3%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3380645" y="3925037"/>
              <a:ext cx="18798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/>
                <a:t>, +2.1, +5.0%</a:t>
              </a:r>
              <a:endParaRPr lang="zh-CN" altLang="en-US" sz="1600" b="1" dirty="0"/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2781604" y="4784666"/>
              <a:ext cx="1952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/>
                <a:t>, -11.6,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-29.3%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2918673" y="4493113"/>
              <a:ext cx="23291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/>
                <a:t>, -4.3,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-11.9%</a:t>
              </a:r>
              <a:endParaRPr lang="zh-CN" altLang="en-US" sz="1600" b="1" dirty="0"/>
            </a:p>
          </p:txBody>
        </p:sp>
        <p:sp>
          <p:nvSpPr>
            <p:cNvPr id="23" name="TextBox 1"/>
            <p:cNvSpPr txBox="1"/>
            <p:nvPr/>
          </p:nvSpPr>
          <p:spPr>
            <a:xfrm>
              <a:off x="2410832" y="5357228"/>
              <a:ext cx="2260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/>
                <a:t>, -5.6,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-23.6%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2554088" y="5060505"/>
              <a:ext cx="250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/>
                <a:t>, -3.1,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-12.8%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2286698" y="5637966"/>
              <a:ext cx="1979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/>
                <a:t>,+0.3, +2.4%</a:t>
              </a:r>
              <a:endParaRPr lang="zh-CN" altLang="en-US" sz="1600" b="1" dirty="0"/>
            </a:p>
          </p:txBody>
        </p:sp>
        <p:sp>
          <p:nvSpPr>
            <p:cNvPr id="26" name="TextBox 1"/>
            <p:cNvSpPr txBox="1"/>
            <p:nvPr/>
          </p:nvSpPr>
          <p:spPr>
            <a:xfrm>
              <a:off x="2276739" y="5915980"/>
              <a:ext cx="21299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/>
                <a:t>, -6.5,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-32.4%</a:t>
              </a:r>
              <a:endParaRPr lang="zh-CN" altLang="en-US" sz="1600" b="1" dirty="0"/>
            </a:p>
          </p:txBody>
        </p:sp>
      </p:grpSp>
      <p:sp>
        <p:nvSpPr>
          <p:cNvPr id="28" name="矩形 27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29" name="圆角矩形 17">
            <a:extLst>
              <a:ext uri="{FF2B5EF4-FFF2-40B4-BE49-F238E27FC236}">
                <a16:creationId xmlns:a16="http://schemas.microsoft.com/office/drawing/2014/main" xmlns="" id="{190FB092-C84D-4CF9-800E-11D5D4179D71}"/>
              </a:ext>
            </a:extLst>
          </p:cNvPr>
          <p:cNvSpPr/>
          <p:nvPr/>
        </p:nvSpPr>
        <p:spPr>
          <a:xfrm>
            <a:off x="7091346" y="5696158"/>
            <a:ext cx="2505400" cy="651596"/>
          </a:xfrm>
          <a:prstGeom prst="roundRect">
            <a:avLst>
              <a:gd name="adj" fmla="val 414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销量、增减量、增长率</a:t>
            </a:r>
          </a:p>
        </p:txBody>
      </p:sp>
    </p:spTree>
    <p:extLst>
      <p:ext uri="{BB962C8B-B14F-4D97-AF65-F5344CB8AC3E}">
        <p14:creationId xmlns:p14="http://schemas.microsoft.com/office/powerpoint/2010/main" val="2629183597"/>
      </p:ext>
    </p:extLst>
  </p:cSld>
  <p:clrMapOvr>
    <a:masterClrMapping/>
  </p:clrMapOvr>
  <p:transition>
    <p:pull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图表 22"/>
          <p:cNvGraphicFramePr/>
          <p:nvPr>
            <p:extLst>
              <p:ext uri="{D42A27DB-BD31-4B8C-83A1-F6EECF244321}">
                <p14:modId xmlns:p14="http://schemas.microsoft.com/office/powerpoint/2010/main" val="584267141"/>
              </p:ext>
            </p:extLst>
          </p:nvPr>
        </p:nvGraphicFramePr>
        <p:xfrm>
          <a:off x="160310" y="1591577"/>
          <a:ext cx="9306124" cy="475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1659744" y="896300"/>
            <a:ext cx="7206790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400" b="1" u="sng" dirty="0">
                <a:latin typeface="+mj-lt"/>
                <a:ea typeface="+mj-ea"/>
              </a:rPr>
              <a:t>2019</a:t>
            </a:r>
            <a:r>
              <a:rPr lang="zh-CN" altLang="en-US" sz="2400" b="1" u="sng" dirty="0">
                <a:latin typeface="+mj-lt"/>
                <a:ea typeface="+mj-ea"/>
              </a:rPr>
              <a:t>年</a:t>
            </a:r>
            <a:r>
              <a:rPr lang="en-US" altLang="zh-CN" sz="2400" b="1" u="sng" dirty="0">
                <a:latin typeface="+mj-lt"/>
                <a:ea typeface="+mj-ea"/>
              </a:rPr>
              <a:t>1-9</a:t>
            </a:r>
            <a:r>
              <a:rPr lang="zh-CN" altLang="en-US" sz="2400" b="1" u="sng" dirty="0">
                <a:latin typeface="+mj-lt"/>
                <a:ea typeface="+mj-ea"/>
              </a:rPr>
              <a:t>月中国品牌乘用车销量前十五名企业集团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3648" y="1538142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(</a:t>
            </a:r>
            <a:r>
              <a:rPr lang="zh-CN" altLang="en-US" sz="1600" b="1" dirty="0"/>
              <a:t>万辆</a:t>
            </a:r>
            <a:r>
              <a:rPr lang="en-US" altLang="zh-CN" sz="1600" b="1" dirty="0"/>
              <a:t>)</a:t>
            </a:r>
            <a:endParaRPr lang="zh-CN" altLang="en-US" sz="1600" b="1" dirty="0"/>
          </a:p>
        </p:txBody>
      </p:sp>
      <p:sp>
        <p:nvSpPr>
          <p:cNvPr id="8" name="TextBox 1"/>
          <p:cNvSpPr txBox="1"/>
          <p:nvPr/>
        </p:nvSpPr>
        <p:spPr>
          <a:xfrm>
            <a:off x="7645636" y="1989084"/>
            <a:ext cx="208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-39.1, </a:t>
            </a:r>
            <a:r>
              <a:rPr lang="en-US" altLang="zh-CN" sz="1600" b="1" dirty="0">
                <a:solidFill>
                  <a:srgbClr val="FF0000"/>
                </a:solidFill>
              </a:rPr>
              <a:t>-22.4%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38503" y="3123494"/>
            <a:ext cx="1974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+0.3, +0.8%</a:t>
            </a:r>
            <a:endParaRPr lang="zh-CN" altLang="en-US" sz="1600" b="1" dirty="0"/>
          </a:p>
        </p:txBody>
      </p:sp>
      <p:sp>
        <p:nvSpPr>
          <p:cNvPr id="10" name="TextBox 1"/>
          <p:cNvSpPr txBox="1"/>
          <p:nvPr/>
        </p:nvSpPr>
        <p:spPr>
          <a:xfrm>
            <a:off x="5870672" y="2257116"/>
            <a:ext cx="2108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-19.2, </a:t>
            </a:r>
            <a:r>
              <a:rPr lang="en-US" altLang="zh-CN" sz="1600" b="1" dirty="0">
                <a:solidFill>
                  <a:srgbClr val="FF0000"/>
                </a:solidFill>
              </a:rPr>
              <a:t>-16.7%</a:t>
            </a:r>
            <a:endParaRPr lang="zh-CN" altLang="en-US" sz="16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4370310" y="2555566"/>
            <a:ext cx="277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+4.7, +8.1%</a:t>
            </a:r>
            <a:endParaRPr lang="zh-CN" altLang="en-US" sz="1600" b="1" dirty="0"/>
          </a:p>
        </p:txBody>
      </p:sp>
      <p:sp>
        <p:nvSpPr>
          <p:cNvPr id="12" name="TextBox 1"/>
          <p:cNvSpPr txBox="1"/>
          <p:nvPr/>
        </p:nvSpPr>
        <p:spPr>
          <a:xfrm>
            <a:off x="4195218" y="2841555"/>
            <a:ext cx="2337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-17.0, </a:t>
            </a:r>
            <a:r>
              <a:rPr lang="en-US" altLang="zh-CN" sz="1600" b="1" dirty="0">
                <a:solidFill>
                  <a:srgbClr val="FF0000"/>
                </a:solidFill>
              </a:rPr>
              <a:t>-23.2%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305110" y="3420510"/>
            <a:ext cx="191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-11.0, </a:t>
            </a:r>
            <a:r>
              <a:rPr lang="en-US" altLang="zh-CN" sz="1600" b="1" dirty="0">
                <a:solidFill>
                  <a:srgbClr val="FF0000"/>
                </a:solidFill>
              </a:rPr>
              <a:t>-22.9%</a:t>
            </a:r>
            <a:endParaRPr lang="zh-CN" altLang="en-US" sz="16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1813621" y="5678789"/>
            <a:ext cx="2017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-3.1, </a:t>
            </a:r>
            <a:r>
              <a:rPr lang="en-US" altLang="zh-CN" sz="1600" b="1" dirty="0">
                <a:solidFill>
                  <a:srgbClr val="FF0000"/>
                </a:solidFill>
              </a:rPr>
              <a:t>-44.8%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080491" y="3972193"/>
            <a:ext cx="18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-7.5, </a:t>
            </a:r>
            <a:r>
              <a:rPr lang="en-US" altLang="zh-CN" sz="1600" b="1" dirty="0">
                <a:solidFill>
                  <a:srgbClr val="FF0000"/>
                </a:solidFill>
              </a:rPr>
              <a:t>-19.5%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952273" y="4243105"/>
            <a:ext cx="22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-11.6, </a:t>
            </a:r>
            <a:r>
              <a:rPr lang="en-US" altLang="zh-CN" sz="1600" b="1" dirty="0">
                <a:solidFill>
                  <a:srgbClr val="FF0000"/>
                </a:solidFill>
              </a:rPr>
              <a:t>-29.3%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166064" y="3691422"/>
            <a:ext cx="2026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-1.3, </a:t>
            </a:r>
            <a:r>
              <a:rPr lang="en-US" altLang="zh-CN" sz="1600" b="1" dirty="0">
                <a:solidFill>
                  <a:srgbClr val="FF0000"/>
                </a:solidFill>
              </a:rPr>
              <a:t>-3.8%</a:t>
            </a:r>
            <a:endParaRPr lang="zh-CN" altLang="en-US" sz="16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2390551" y="4583330"/>
            <a:ext cx="2297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+0.2, +1.3%</a:t>
            </a:r>
            <a:endParaRPr lang="zh-CN" altLang="en-US" sz="16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2303556" y="4818659"/>
            <a:ext cx="2326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 -6.5, </a:t>
            </a:r>
            <a:r>
              <a:rPr lang="en-US" altLang="zh-CN" sz="1600" b="1" dirty="0">
                <a:solidFill>
                  <a:srgbClr val="FF0000"/>
                </a:solidFill>
              </a:rPr>
              <a:t>-32.4%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213467" y="5399299"/>
            <a:ext cx="2047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-5.5, </a:t>
            </a:r>
            <a:r>
              <a:rPr lang="en-US" altLang="zh-CN" sz="1600" b="1" dirty="0">
                <a:solidFill>
                  <a:srgbClr val="FF0000"/>
                </a:solidFill>
              </a:rPr>
              <a:t>-30.9%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1732262" y="5972719"/>
            <a:ext cx="1965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-4.8, </a:t>
            </a:r>
            <a:r>
              <a:rPr lang="en-US" altLang="zh-CN" sz="1600" b="1" dirty="0">
                <a:solidFill>
                  <a:srgbClr val="FF0000"/>
                </a:solidFill>
              </a:rPr>
              <a:t>-68.1%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280766" y="5125367"/>
            <a:ext cx="2035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-2.7, </a:t>
            </a:r>
            <a:r>
              <a:rPr lang="en-US" altLang="zh-CN" sz="1600" b="1" dirty="0">
                <a:solidFill>
                  <a:srgbClr val="FF0000"/>
                </a:solidFill>
              </a:rPr>
              <a:t>-18.0%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25" name="圆角矩形 17">
            <a:extLst>
              <a:ext uri="{FF2B5EF4-FFF2-40B4-BE49-F238E27FC236}">
                <a16:creationId xmlns:a16="http://schemas.microsoft.com/office/drawing/2014/main" xmlns="" id="{B0BFC12E-FB8F-4DBF-916C-4167B098E178}"/>
              </a:ext>
            </a:extLst>
          </p:cNvPr>
          <p:cNvSpPr/>
          <p:nvPr/>
        </p:nvSpPr>
        <p:spPr>
          <a:xfrm>
            <a:off x="7091346" y="5696158"/>
            <a:ext cx="2505400" cy="651596"/>
          </a:xfrm>
          <a:prstGeom prst="roundRect">
            <a:avLst>
              <a:gd name="adj" fmla="val 414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销量、增减量、增长率</a:t>
            </a:r>
          </a:p>
        </p:txBody>
      </p:sp>
    </p:spTree>
    <p:extLst>
      <p:ext uri="{BB962C8B-B14F-4D97-AF65-F5344CB8AC3E}">
        <p14:creationId xmlns:p14="http://schemas.microsoft.com/office/powerpoint/2010/main" val="4240830482"/>
      </p:ext>
    </p:extLst>
  </p:cSld>
  <p:clrMapOvr>
    <a:masterClrMapping/>
  </p:clrMapOvr>
  <p:transition>
    <p:pull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图表 27"/>
          <p:cNvGraphicFramePr/>
          <p:nvPr>
            <p:extLst>
              <p:ext uri="{D42A27DB-BD31-4B8C-83A1-F6EECF244321}">
                <p14:modId xmlns:p14="http://schemas.microsoft.com/office/powerpoint/2010/main" val="1154878404"/>
              </p:ext>
            </p:extLst>
          </p:nvPr>
        </p:nvGraphicFramePr>
        <p:xfrm>
          <a:off x="589292" y="1528142"/>
          <a:ext cx="9185822" cy="4784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矩形 5"/>
          <p:cNvSpPr>
            <a:spLocks noChangeArrowheads="1"/>
          </p:cNvSpPr>
          <p:nvPr/>
        </p:nvSpPr>
        <p:spPr bwMode="auto">
          <a:xfrm>
            <a:off x="1384492" y="1080741"/>
            <a:ext cx="7297673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400" b="1" u="sng" dirty="0">
                <a:latin typeface="+mj-lt"/>
                <a:ea typeface="+mj-ea"/>
              </a:rPr>
              <a:t>2019</a:t>
            </a:r>
            <a:r>
              <a:rPr lang="zh-CN" altLang="en-US" sz="2400" b="1" u="sng" dirty="0">
                <a:latin typeface="+mj-lt"/>
                <a:ea typeface="+mj-ea"/>
              </a:rPr>
              <a:t>年</a:t>
            </a:r>
            <a:r>
              <a:rPr lang="en-US" altLang="zh-CN" sz="2400" b="1" u="sng" dirty="0">
                <a:latin typeface="+mj-lt"/>
                <a:ea typeface="+mj-ea"/>
              </a:rPr>
              <a:t>1-9</a:t>
            </a:r>
            <a:r>
              <a:rPr lang="zh-CN" altLang="en-US" sz="2400" b="1" u="sng" dirty="0">
                <a:latin typeface="+mj-lt"/>
                <a:ea typeface="+mj-ea"/>
              </a:rPr>
              <a:t>月中国品牌商用车销量前十五名企业集团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2705" y="1609567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(</a:t>
            </a:r>
            <a:r>
              <a:rPr lang="zh-CN" altLang="en-US" sz="1600" b="1" dirty="0"/>
              <a:t>万辆</a:t>
            </a:r>
            <a:r>
              <a:rPr lang="en-US" altLang="zh-CN" sz="1600" b="1" dirty="0"/>
              <a:t>)</a:t>
            </a:r>
            <a:endParaRPr lang="zh-CN" altLang="en-US" sz="1600" b="1" dirty="0"/>
          </a:p>
        </p:txBody>
      </p:sp>
      <p:sp>
        <p:nvSpPr>
          <p:cNvPr id="29" name="TextBox 1"/>
          <p:cNvSpPr txBox="1"/>
          <p:nvPr/>
        </p:nvSpPr>
        <p:spPr>
          <a:xfrm>
            <a:off x="7300898" y="2559637"/>
            <a:ext cx="1892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+1.2, +3.3%</a:t>
            </a:r>
            <a:endParaRPr lang="zh-CN" altLang="en-US" sz="1600" b="1" dirty="0"/>
          </a:p>
        </p:txBody>
      </p:sp>
      <p:sp>
        <p:nvSpPr>
          <p:cNvPr id="30" name="TextBox 1"/>
          <p:cNvSpPr txBox="1"/>
          <p:nvPr/>
        </p:nvSpPr>
        <p:spPr>
          <a:xfrm>
            <a:off x="7291398" y="2274120"/>
            <a:ext cx="1946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-1.0, </a:t>
            </a:r>
            <a:r>
              <a:rPr lang="en-US" altLang="zh-CN" sz="1600" b="1" dirty="0">
                <a:solidFill>
                  <a:srgbClr val="FF0000"/>
                </a:solidFill>
              </a:rPr>
              <a:t>-2.4%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7237724" y="2834732"/>
            <a:ext cx="187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-2.4, </a:t>
            </a:r>
            <a:r>
              <a:rPr lang="en-US" altLang="zh-CN" sz="1600" b="1" dirty="0">
                <a:solidFill>
                  <a:srgbClr val="FF0000"/>
                </a:solidFill>
              </a:rPr>
              <a:t>-5.8%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4697256" y="3701545"/>
            <a:ext cx="2006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-1.6, </a:t>
            </a:r>
            <a:r>
              <a:rPr lang="en-US" altLang="zh-CN" sz="1600" b="1" dirty="0">
                <a:solidFill>
                  <a:srgbClr val="FF0000"/>
                </a:solidFill>
              </a:rPr>
              <a:t>-7.4%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4969966" y="3418575"/>
            <a:ext cx="199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-3.1, </a:t>
            </a:r>
            <a:r>
              <a:rPr lang="en-US" altLang="zh-CN" sz="1600" b="1" dirty="0">
                <a:solidFill>
                  <a:srgbClr val="FF0000"/>
                </a:solidFill>
              </a:rPr>
              <a:t>-12.8%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5969253" y="3119696"/>
            <a:ext cx="214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+1.9, +7.2%</a:t>
            </a:r>
            <a:endParaRPr lang="zh-CN" altLang="en-US" sz="1600" b="1" dirty="0"/>
          </a:p>
        </p:txBody>
      </p:sp>
      <p:sp>
        <p:nvSpPr>
          <p:cNvPr id="35" name="TextBox 1"/>
          <p:cNvSpPr txBox="1"/>
          <p:nvPr/>
        </p:nvSpPr>
        <p:spPr>
          <a:xfrm>
            <a:off x="3308794" y="4281535"/>
            <a:ext cx="1926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+0.0, +0.5%</a:t>
            </a:r>
            <a:endParaRPr lang="zh-CN" altLang="en-US" sz="1600" b="1" dirty="0"/>
          </a:p>
        </p:txBody>
      </p:sp>
      <p:sp>
        <p:nvSpPr>
          <p:cNvPr id="36" name="TextBox 1"/>
          <p:cNvSpPr txBox="1"/>
          <p:nvPr/>
        </p:nvSpPr>
        <p:spPr>
          <a:xfrm>
            <a:off x="4008439" y="4004355"/>
            <a:ext cx="1816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+0.3, +2.4%</a:t>
            </a:r>
            <a:endParaRPr lang="zh-CN" altLang="en-US" sz="1600" b="1" dirty="0"/>
          </a:p>
        </p:txBody>
      </p:sp>
      <p:sp>
        <p:nvSpPr>
          <p:cNvPr id="38" name="TextBox 1"/>
          <p:cNvSpPr txBox="1"/>
          <p:nvPr/>
        </p:nvSpPr>
        <p:spPr>
          <a:xfrm>
            <a:off x="2736168" y="4576902"/>
            <a:ext cx="2052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-0.2, </a:t>
            </a:r>
            <a:r>
              <a:rPr lang="en-US" altLang="zh-CN" sz="1600" b="1" dirty="0">
                <a:solidFill>
                  <a:srgbClr val="FF0000"/>
                </a:solidFill>
              </a:rPr>
              <a:t>-2.6%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2716453" y="4849646"/>
            <a:ext cx="185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-0.1, </a:t>
            </a:r>
            <a:r>
              <a:rPr lang="en-US" altLang="zh-CN" sz="1600" b="1" dirty="0">
                <a:solidFill>
                  <a:srgbClr val="FF0000"/>
                </a:solidFill>
              </a:rPr>
              <a:t>-1.2%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2574838" y="5157293"/>
            <a:ext cx="2004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-0.1, </a:t>
            </a:r>
            <a:r>
              <a:rPr lang="en-US" altLang="zh-CN" sz="1600" b="1" dirty="0">
                <a:solidFill>
                  <a:srgbClr val="FF0000"/>
                </a:solidFill>
              </a:rPr>
              <a:t>-2.4%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2539689" y="5728036"/>
            <a:ext cx="1975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-0.4, </a:t>
            </a:r>
            <a:r>
              <a:rPr lang="en-US" altLang="zh-CN" sz="1600" b="1" dirty="0">
                <a:solidFill>
                  <a:srgbClr val="FF0000"/>
                </a:solidFill>
              </a:rPr>
              <a:t>-8.6%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2509522" y="5993213"/>
            <a:ext cx="2349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+0.1, +3.6%</a:t>
            </a:r>
            <a:endParaRPr lang="zh-CN" altLang="en-US" sz="1600" b="1" dirty="0"/>
          </a:p>
        </p:txBody>
      </p:sp>
      <p:sp>
        <p:nvSpPr>
          <p:cNvPr id="43" name="TextBox 1"/>
          <p:cNvSpPr txBox="1"/>
          <p:nvPr/>
        </p:nvSpPr>
        <p:spPr>
          <a:xfrm>
            <a:off x="2539689" y="5436383"/>
            <a:ext cx="2237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/>
              <a:t>, +0.3, +6.6%</a:t>
            </a:r>
            <a:endParaRPr lang="zh-CN" altLang="en-US" sz="1600" b="1" dirty="0"/>
          </a:p>
        </p:txBody>
      </p:sp>
      <p:sp>
        <p:nvSpPr>
          <p:cNvPr id="22" name="矩形 21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20" name="圆角矩形 17">
            <a:extLst>
              <a:ext uri="{FF2B5EF4-FFF2-40B4-BE49-F238E27FC236}">
                <a16:creationId xmlns:a16="http://schemas.microsoft.com/office/drawing/2014/main" xmlns="" id="{FE90865C-7330-4520-BD8D-E2FFCEF999A8}"/>
              </a:ext>
            </a:extLst>
          </p:cNvPr>
          <p:cNvSpPr/>
          <p:nvPr/>
        </p:nvSpPr>
        <p:spPr>
          <a:xfrm>
            <a:off x="7091346" y="5696158"/>
            <a:ext cx="2505400" cy="651596"/>
          </a:xfrm>
          <a:prstGeom prst="roundRect">
            <a:avLst>
              <a:gd name="adj" fmla="val 414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销量、增减量、增长率</a:t>
            </a:r>
          </a:p>
        </p:txBody>
      </p:sp>
    </p:spTree>
    <p:extLst>
      <p:ext uri="{BB962C8B-B14F-4D97-AF65-F5344CB8AC3E}">
        <p14:creationId xmlns:p14="http://schemas.microsoft.com/office/powerpoint/2010/main" val="4172451454"/>
      </p:ext>
    </p:extLst>
  </p:cSld>
  <p:clrMapOvr>
    <a:masterClrMapping/>
  </p:clrMapOvr>
  <p:transition>
    <p:pull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表 8"/>
          <p:cNvGraphicFramePr/>
          <p:nvPr/>
        </p:nvGraphicFramePr>
        <p:xfrm>
          <a:off x="0" y="3001677"/>
          <a:ext cx="9335255" cy="365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14338" y="666750"/>
            <a:ext cx="907573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⑺. 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重点企业集团市场集中度有所提高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57938" y="1098691"/>
            <a:ext cx="8966200" cy="1582737"/>
          </a:xfrm>
          <a:prstGeom prst="rect">
            <a:avLst/>
          </a:prstGeom>
          <a:solidFill>
            <a:schemeClr val="accent3">
              <a:lumMod val="50000"/>
              <a:alpha val="96000"/>
            </a:schemeClr>
          </a:solidFill>
          <a:ln>
            <a:noFill/>
          </a:ln>
          <a:effectLst>
            <a:outerShdw dist="88900" dir="19200000" algn="bl" rotWithShape="0">
              <a:schemeClr val="accent3">
                <a:lumMod val="75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176213" indent="-176213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 fontAlgn="auto">
              <a:lnSpc>
                <a:spcPts val="3000"/>
              </a:lnSpc>
              <a:defRPr/>
            </a:pPr>
            <a:r>
              <a:rPr lang="en-US" altLang="zh-CN"/>
              <a:t>1-9</a:t>
            </a:r>
            <a:r>
              <a:rPr lang="zh-CN" altLang="en-US"/>
              <a:t>月，汽车销量排名前十位的企业集团销量合计为</a:t>
            </a:r>
            <a:r>
              <a:rPr lang="en-US" altLang="zh-CN"/>
              <a:t>1651.8</a:t>
            </a:r>
            <a:r>
              <a:rPr lang="zh-CN" altLang="en-US"/>
              <a:t>万辆，比上年同期下降</a:t>
            </a:r>
            <a:r>
              <a:rPr lang="en-US" altLang="zh-CN"/>
              <a:t>9.3%</a:t>
            </a:r>
            <a:r>
              <a:rPr lang="zh-CN" altLang="en-US"/>
              <a:t>，高于行业增速</a:t>
            </a:r>
            <a:r>
              <a:rPr lang="en-US" altLang="zh-CN"/>
              <a:t>1.0</a:t>
            </a:r>
            <a:r>
              <a:rPr lang="zh-CN" altLang="en-US"/>
              <a:t>个百分点。占汽车销售总量的</a:t>
            </a:r>
            <a:r>
              <a:rPr lang="en-US" altLang="zh-CN"/>
              <a:t>89.9%</a:t>
            </a:r>
            <a:r>
              <a:rPr lang="zh-CN" altLang="en-US"/>
              <a:t>，高于上年同期</a:t>
            </a:r>
            <a:r>
              <a:rPr lang="en-US" altLang="zh-CN"/>
              <a:t>1.1</a:t>
            </a:r>
            <a:r>
              <a:rPr lang="zh-CN" altLang="en-US"/>
              <a:t>个百分点。</a:t>
            </a:r>
            <a:endParaRPr lang="zh-CN" altLang="en-US" dirty="0"/>
          </a:p>
        </p:txBody>
      </p:sp>
      <p:graphicFrame>
        <p:nvGraphicFramePr>
          <p:cNvPr id="8" name="Group 250"/>
          <p:cNvGraphicFramePr>
            <a:graphicFrameLocks noGrp="1"/>
          </p:cNvGraphicFramePr>
          <p:nvPr/>
        </p:nvGraphicFramePr>
        <p:xfrm>
          <a:off x="4431919" y="2891568"/>
          <a:ext cx="4903336" cy="1460502"/>
        </p:xfrm>
        <a:graphic>
          <a:graphicData uri="http://schemas.openxmlformats.org/drawingml/2006/table">
            <a:tbl>
              <a:tblPr/>
              <a:tblGrid>
                <a:gridCol w="1017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9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54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5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54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541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销售量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集中度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411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万辆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同比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%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同比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5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前十家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1651.8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5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前五家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1252.2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5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前三家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940.8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0.4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45944" y="3786051"/>
            <a:ext cx="461665" cy="17896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/>
              <a:t>销售量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17617" y="2791537"/>
            <a:ext cx="1154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（万辆）</a:t>
            </a:r>
          </a:p>
        </p:txBody>
      </p:sp>
      <p:sp>
        <p:nvSpPr>
          <p:cNvPr id="11" name="矩形 10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511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1238" y="1480456"/>
            <a:ext cx="8944302" cy="4103915"/>
          </a:xfrm>
          <a:prstGeom prst="rect">
            <a:avLst/>
          </a:prstGeom>
          <a:solidFill>
            <a:schemeClr val="accent3">
              <a:lumMod val="50000"/>
              <a:alpha val="96000"/>
            </a:schemeClr>
          </a:solidFill>
          <a:ln>
            <a:noFill/>
          </a:ln>
          <a:effectLst>
            <a:outerShdw dist="139700" dir="19200000" algn="bl" rotWithShape="0">
              <a:schemeClr val="accent3">
                <a:lumMod val="75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indent="-176213" algn="just">
              <a:lnSpc>
                <a:spcPts val="34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月，汽车出口同比增长。当月，汽车企业出口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万辆，比上月增长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0.9%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，比上年同期增长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6.3%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。分车型看，乘用车本月出口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6.6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万辆，比上月下降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，比上年同期增长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13.2%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；商用车出口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万辆，比上月增长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4.5%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，比上年同期下降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8.9%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213" indent="-176213" algn="just">
              <a:lnSpc>
                <a:spcPts val="34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1-9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月，汽车企业出口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74.8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万辆，比同期下降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8.1%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，降幅较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1-8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月缩小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个百分点。分车型看，乘用车出口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万辆，比同期下降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13.4%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；商用车出口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22.7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万辆，比同期增长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6.8%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0035" y="761971"/>
            <a:ext cx="907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⑻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汽车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出口同比增长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66802073"/>
      </p:ext>
    </p:extLst>
  </p:cSld>
  <p:clrMapOvr>
    <a:masterClrMapping/>
  </p:clrMapOvr>
  <p:transition>
    <p:pull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6557" y="1180857"/>
            <a:ext cx="3632886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 algn="ctr">
              <a:defRPr sz="2400" b="1" u="sng">
                <a:latin typeface="+mj-lt"/>
                <a:ea typeface="+mj-ea"/>
              </a:defRPr>
            </a:lvl1pPr>
          </a:lstStyle>
          <a:p>
            <a:r>
              <a:rPr lang="zh-CN" altLang="en-US" dirty="0"/>
              <a:t>汽车月度出口量情况</a:t>
            </a:r>
          </a:p>
        </p:txBody>
      </p:sp>
      <p:sp>
        <p:nvSpPr>
          <p:cNvPr id="9" name="矩形 8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262065"/>
              </p:ext>
            </p:extLst>
          </p:nvPr>
        </p:nvGraphicFramePr>
        <p:xfrm>
          <a:off x="177982" y="1376800"/>
          <a:ext cx="9550038" cy="500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28331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09562" y="2238991"/>
            <a:ext cx="955516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44550" indent="-844550" algn="ctr" defTabSz="844550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r>
              <a:rPr kumimoji="0" lang="en-US" altLang="zh-CN" sz="2400" b="0" i="0" u="none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</a:t>
            </a:r>
          </a:p>
          <a:p>
            <a:pPr marL="844550" indent="-844550" algn="ctr" defTabSz="844550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endParaRPr kumimoji="0" lang="en-US" altLang="zh-CN" sz="2400" b="0" i="0" u="none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" name="Rectangle 105"/>
          <p:cNvSpPr>
            <a:spLocks noChangeArrowheads="1"/>
          </p:cNvSpPr>
          <p:nvPr/>
        </p:nvSpPr>
        <p:spPr bwMode="auto">
          <a:xfrm>
            <a:off x="309562" y="2238991"/>
            <a:ext cx="955516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44550" indent="-844550" algn="ctr" defTabSz="844550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r>
              <a:rPr kumimoji="0" lang="zh-CN" altLang="en-US" sz="2400" b="0" i="0" u="none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</a:t>
            </a:r>
          </a:p>
          <a:p>
            <a:pPr marL="844550" indent="-844550" algn="ctr" defTabSz="844550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endParaRPr kumimoji="0" lang="zh-CN" altLang="en-US" sz="2400" b="0" i="0" u="none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" name="Text Box 106"/>
          <p:cNvSpPr txBox="1">
            <a:spLocks noChangeArrowheads="1"/>
          </p:cNvSpPr>
          <p:nvPr/>
        </p:nvSpPr>
        <p:spPr bwMode="auto">
          <a:xfrm>
            <a:off x="416496" y="662515"/>
            <a:ext cx="873654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00113" indent="-900113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r>
              <a:rPr kumimoji="0" lang="en-US" altLang="zh-CN" sz="28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1. </a:t>
            </a:r>
            <a:r>
              <a:rPr kumimoji="0" lang="zh-CN" altLang="en-US" sz="28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汽车产、销、存情况                                                                                   </a:t>
            </a:r>
            <a:endParaRPr kumimoji="0" lang="en-US" altLang="zh-CN" sz="2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9562" y="2238991"/>
            <a:ext cx="955516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44550" indent="-844550" algn="ctr" defTabSz="844550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r>
              <a:rPr kumimoji="0" lang="en-US" altLang="zh-CN" sz="2400" b="0" i="0" u="none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</a:t>
            </a:r>
          </a:p>
          <a:p>
            <a:pPr marL="844550" indent="-844550" algn="ctr" defTabSz="844550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endParaRPr kumimoji="0" lang="en-US" altLang="zh-CN" sz="2400" b="0" i="0" u="none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9" name="Text Box 106"/>
          <p:cNvSpPr txBox="1">
            <a:spLocks noChangeArrowheads="1"/>
          </p:cNvSpPr>
          <p:nvPr/>
        </p:nvSpPr>
        <p:spPr bwMode="auto">
          <a:xfrm>
            <a:off x="588048" y="1269592"/>
            <a:ext cx="873654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3" indent="-900113" algn="ctr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</a:pPr>
            <a:r>
              <a:rPr kumimoji="0" lang="en-US" altLang="zh-CN" sz="2400" b="1" u="sng" dirty="0">
                <a:latin typeface="+mn-lt"/>
                <a:ea typeface="+mj-ea"/>
              </a:rPr>
              <a:t>2019</a:t>
            </a:r>
            <a:r>
              <a:rPr kumimoji="0" lang="zh-CN" altLang="en-US" sz="2400" b="1" u="sng" dirty="0">
                <a:latin typeface="+mn-lt"/>
                <a:ea typeface="+mj-ea"/>
              </a:rPr>
              <a:t>年</a:t>
            </a:r>
            <a:r>
              <a:rPr lang="en-US" altLang="zh-CN" sz="2400" b="1" u="sng" dirty="0">
                <a:ea typeface="+mj-ea"/>
              </a:rPr>
              <a:t>9</a:t>
            </a:r>
            <a:r>
              <a:rPr kumimoji="0" lang="zh-CN" altLang="en-US" sz="2400" b="1" u="sng" dirty="0">
                <a:latin typeface="+mn-lt"/>
                <a:ea typeface="+mj-ea"/>
              </a:rPr>
              <a:t>月汽车生产情况</a:t>
            </a:r>
          </a:p>
        </p:txBody>
      </p:sp>
      <p:sp>
        <p:nvSpPr>
          <p:cNvPr id="20" name="矩形 19"/>
          <p:cNvSpPr/>
          <p:nvPr/>
        </p:nvSpPr>
        <p:spPr>
          <a:xfrm>
            <a:off x="7898997" y="1639062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黑体"/>
              </a:rPr>
              <a:t> </a:t>
            </a:r>
            <a:r>
              <a:rPr lang="zh-CN" altLang="en-US" sz="1600" b="1" dirty="0">
                <a:solidFill>
                  <a:srgbClr val="000000"/>
                </a:solidFill>
                <a:latin typeface="Arial"/>
                <a:ea typeface="黑体"/>
              </a:rPr>
              <a:t>单位：万辆、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黑体"/>
              </a:rPr>
              <a:t>%</a:t>
            </a:r>
            <a:endParaRPr lang="zh-CN" altLang="en-US" sz="1600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12587" y="55438"/>
            <a:ext cx="6621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ea"/>
                <a:ea typeface="+mj-ea"/>
                <a:cs typeface="Arial" pitchFamily="34" charset="0"/>
              </a:rPr>
              <a:t>一、汽车工业主要指标完成情况</a:t>
            </a:r>
          </a:p>
        </p:txBody>
      </p:sp>
      <p:graphicFrame>
        <p:nvGraphicFramePr>
          <p:cNvPr id="10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44932"/>
              </p:ext>
            </p:extLst>
          </p:nvPr>
        </p:nvGraphicFramePr>
        <p:xfrm>
          <a:off x="412587" y="1994065"/>
          <a:ext cx="9061200" cy="4327917"/>
        </p:xfrm>
        <a:graphic>
          <a:graphicData uri="http://schemas.openxmlformats.org/drawingml/2006/table">
            <a:tbl>
              <a:tblPr/>
              <a:tblGrid>
                <a:gridCol w="279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1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8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148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9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1-9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月累计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环比增长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同比增长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同比累计增长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汽车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220.9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1814.9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11.0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-6.2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-11.4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265113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乘用车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186.5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1507.5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10.1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-7.9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-13.1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914400" marR="0" lvl="2" indent="-37465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轿车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88.8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737.3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9.4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-12.8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-12.4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914400" marR="0" lvl="2" indent="-37465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MPV 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12.4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95.9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25.0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-16.5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-23.0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914400" marR="0" lvl="2" indent="-37465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SUV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82.1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645.3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9.0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-0.3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-12.4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914400" marR="0" lvl="2" indent="-37465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交叉型乘用车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3.1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29.0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9.8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-10.0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-10.1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265113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商用车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34.5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307.4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15.8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4.0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-2.1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客车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3.8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32.2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4.0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-14.2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-5.2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914400" marR="0" lvl="2" indent="-198438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其中</a:t>
                      </a: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:</a:t>
                      </a: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客车非完整车辆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0.2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2.1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-30.9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-36.1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-10.4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货车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30.7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275.2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17.4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6.8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-1.8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914400" marR="0" lvl="2" indent="-198438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其中</a:t>
                      </a: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:</a:t>
                      </a: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半挂牵引车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3.7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39.6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13.1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7.2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18.0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914400" marR="0" lvl="2" indent="-198438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货车非完整车辆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4.5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42.7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15.0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20.5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7.8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779156"/>
      </p:ext>
    </p:extLst>
  </p:cSld>
  <p:clrMapOvr>
    <a:masterClrMapping/>
  </p:clrMapOvr>
  <p:transition>
    <p:pull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0029" y="768256"/>
            <a:ext cx="8347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⑼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重点企业经济效益增速低于同期</a:t>
            </a: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412804818"/>
              </p:ext>
            </p:extLst>
          </p:nvPr>
        </p:nvGraphicFramePr>
        <p:xfrm>
          <a:off x="537646" y="1354294"/>
          <a:ext cx="8569578" cy="255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3746529275"/>
              </p:ext>
            </p:extLst>
          </p:nvPr>
        </p:nvGraphicFramePr>
        <p:xfrm>
          <a:off x="537646" y="3999205"/>
          <a:ext cx="8569578" cy="24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60029" y="1354294"/>
            <a:ext cx="870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（</a:t>
            </a:r>
            <a:r>
              <a:rPr lang="en-US" altLang="zh-CN" sz="1600" b="1" dirty="0"/>
              <a:t>%</a:t>
            </a:r>
            <a:r>
              <a:rPr lang="zh-CN" altLang="en-US" sz="1600" b="1" dirty="0"/>
              <a:t>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0029" y="3910045"/>
            <a:ext cx="870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（</a:t>
            </a:r>
            <a:r>
              <a:rPr lang="en-US" altLang="zh-CN" sz="1600" b="1" dirty="0"/>
              <a:t>%</a:t>
            </a:r>
            <a:r>
              <a:rPr lang="zh-CN" altLang="en-US" sz="1600" b="1" dirty="0"/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70741904"/>
      </p:ext>
    </p:extLst>
  </p:cSld>
  <p:clrMapOvr>
    <a:masterClrMapping/>
  </p:clrMapOvr>
  <p:transition>
    <p:pull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89292" y="1644268"/>
            <a:ext cx="8943944" cy="4187820"/>
          </a:xfrm>
          <a:prstGeom prst="rect">
            <a:avLst/>
          </a:prstGeom>
          <a:solidFill>
            <a:schemeClr val="accent3">
              <a:lumMod val="50000"/>
              <a:alpha val="96000"/>
            </a:schemeClr>
          </a:solidFill>
          <a:ln>
            <a:noFill/>
          </a:ln>
          <a:effectLst>
            <a:outerShdw dist="139700" dir="19200000" algn="bl" rotWithShape="0">
              <a:schemeClr val="accent3">
                <a:lumMod val="75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6213" indent="-176213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/>
              <a:t>9</a:t>
            </a:r>
            <a:r>
              <a:rPr lang="zh-CN" altLang="en-US" dirty="0"/>
              <a:t>月，摩托车产销状况总体较好，产销量环比、同比均实现增长，其中同比增速继续加快。当月完成产销</a:t>
            </a:r>
            <a:r>
              <a:rPr lang="en-US" altLang="zh-CN" dirty="0"/>
              <a:t>163.3</a:t>
            </a:r>
            <a:r>
              <a:rPr lang="zh-CN" altLang="en-US" dirty="0"/>
              <a:t>万辆和</a:t>
            </a:r>
            <a:r>
              <a:rPr lang="en-US" altLang="zh-CN" dirty="0"/>
              <a:t>165.9</a:t>
            </a:r>
            <a:r>
              <a:rPr lang="zh-CN" altLang="en-US" dirty="0"/>
              <a:t>万辆，比上月增长</a:t>
            </a:r>
            <a:r>
              <a:rPr lang="en-US" altLang="zh-CN" dirty="0"/>
              <a:t>4.9%</a:t>
            </a:r>
            <a:r>
              <a:rPr lang="zh-CN" altLang="en-US" dirty="0"/>
              <a:t>和</a:t>
            </a:r>
            <a:r>
              <a:rPr lang="en-US" altLang="zh-CN" dirty="0"/>
              <a:t>9.7%</a:t>
            </a:r>
            <a:r>
              <a:rPr lang="zh-CN" altLang="en-US" dirty="0"/>
              <a:t>，比上年同期增长</a:t>
            </a:r>
            <a:r>
              <a:rPr lang="en-US" altLang="zh-CN" dirty="0"/>
              <a:t>27.8%</a:t>
            </a:r>
            <a:r>
              <a:rPr lang="zh-CN" altLang="en-US" dirty="0"/>
              <a:t>和</a:t>
            </a:r>
            <a:r>
              <a:rPr lang="en-US" altLang="zh-CN" dirty="0"/>
              <a:t>29.4%</a:t>
            </a:r>
            <a:r>
              <a:rPr lang="zh-CN" altLang="en-US" dirty="0"/>
              <a:t>，同比增速比上月加快</a:t>
            </a:r>
            <a:r>
              <a:rPr lang="en-US" altLang="zh-CN" dirty="0"/>
              <a:t>0.6</a:t>
            </a:r>
            <a:r>
              <a:rPr lang="zh-CN" altLang="en-US" dirty="0"/>
              <a:t>和</a:t>
            </a:r>
            <a:r>
              <a:rPr lang="en-US" altLang="zh-CN" dirty="0"/>
              <a:t>6.2</a:t>
            </a:r>
            <a:r>
              <a:rPr lang="zh-CN" altLang="en-US" dirty="0"/>
              <a:t>个百分点。其中，二轮车产销</a:t>
            </a:r>
            <a:r>
              <a:rPr lang="en-US" altLang="zh-CN" dirty="0"/>
              <a:t>146</a:t>
            </a:r>
            <a:r>
              <a:rPr lang="zh-CN" altLang="en-US" dirty="0"/>
              <a:t>万辆和</a:t>
            </a:r>
            <a:r>
              <a:rPr lang="en-US" altLang="zh-CN" dirty="0"/>
              <a:t>148.6</a:t>
            </a:r>
            <a:r>
              <a:rPr lang="zh-CN" altLang="en-US" dirty="0"/>
              <a:t>万辆，比上年同期增长</a:t>
            </a:r>
            <a:r>
              <a:rPr lang="en-US" altLang="zh-CN" dirty="0"/>
              <a:t>26%</a:t>
            </a:r>
            <a:r>
              <a:rPr lang="zh-CN" altLang="en-US" dirty="0"/>
              <a:t>和</a:t>
            </a:r>
            <a:r>
              <a:rPr lang="en-US" altLang="zh-CN" dirty="0"/>
              <a:t>28.2%</a:t>
            </a:r>
            <a:r>
              <a:rPr lang="zh-CN" altLang="en-US" dirty="0"/>
              <a:t>；三轮车产销均为</a:t>
            </a:r>
            <a:r>
              <a:rPr lang="en-US" altLang="zh-CN" dirty="0"/>
              <a:t>17.3</a:t>
            </a:r>
            <a:r>
              <a:rPr lang="zh-CN" altLang="en-US" dirty="0"/>
              <a:t>万辆，比上年同期增长</a:t>
            </a:r>
            <a:r>
              <a:rPr lang="en-US" altLang="zh-CN" dirty="0"/>
              <a:t>44.8%</a:t>
            </a:r>
            <a:r>
              <a:rPr lang="zh-CN" altLang="en-US" dirty="0"/>
              <a:t>和</a:t>
            </a:r>
            <a:r>
              <a:rPr lang="en-US" altLang="zh-CN" dirty="0"/>
              <a:t>39.9%</a:t>
            </a:r>
            <a:r>
              <a:rPr lang="zh-CN" altLang="en-US" dirty="0"/>
              <a:t>。</a:t>
            </a:r>
            <a:endParaRPr lang="en-US" altLang="zh-CN" dirty="0"/>
          </a:p>
          <a:p>
            <a:pPr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/>
              <a:t>1-9</a:t>
            </a:r>
            <a:r>
              <a:rPr lang="zh-CN" altLang="en-US" dirty="0"/>
              <a:t>月，全行业累计产销</a:t>
            </a:r>
            <a:r>
              <a:rPr lang="en-US" altLang="zh-CN" dirty="0"/>
              <a:t>1251.3</a:t>
            </a:r>
            <a:r>
              <a:rPr lang="zh-CN" altLang="en-US" dirty="0"/>
              <a:t>万辆和</a:t>
            </a:r>
            <a:r>
              <a:rPr lang="en-US" altLang="zh-CN" dirty="0"/>
              <a:t>1245.7</a:t>
            </a:r>
            <a:r>
              <a:rPr lang="zh-CN" altLang="en-US" dirty="0"/>
              <a:t>万辆，比上年同期增长</a:t>
            </a:r>
            <a:r>
              <a:rPr lang="en-US" altLang="zh-CN" dirty="0"/>
              <a:t>5.7%</a:t>
            </a:r>
            <a:r>
              <a:rPr lang="zh-CN" altLang="en-US" dirty="0"/>
              <a:t>和</a:t>
            </a:r>
            <a:r>
              <a:rPr lang="en-US" altLang="zh-CN" dirty="0"/>
              <a:t>5%</a:t>
            </a:r>
            <a:r>
              <a:rPr lang="zh-CN" altLang="en-US" dirty="0"/>
              <a:t>，增幅比</a:t>
            </a:r>
            <a:r>
              <a:rPr lang="en-US" altLang="zh-CN" dirty="0"/>
              <a:t>1-8</a:t>
            </a:r>
            <a:r>
              <a:rPr lang="zh-CN" altLang="en-US" dirty="0"/>
              <a:t>月扩大</a:t>
            </a:r>
            <a:r>
              <a:rPr lang="en-US" altLang="zh-CN" dirty="0"/>
              <a:t>2.7</a:t>
            </a:r>
            <a:r>
              <a:rPr lang="zh-CN" altLang="en-US" dirty="0"/>
              <a:t>和</a:t>
            </a:r>
            <a:r>
              <a:rPr lang="en-US" altLang="zh-CN" dirty="0"/>
              <a:t>3</a:t>
            </a:r>
            <a:r>
              <a:rPr lang="zh-CN" altLang="en-US" dirty="0"/>
              <a:t>个百分点。</a:t>
            </a:r>
            <a:endParaRPr lang="en-US" altLang="zh-CN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9292" y="676891"/>
            <a:ext cx="9068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2.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摩托车情况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  <a:p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    ⑴.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摩托车产销同比继续明显增长</a:t>
            </a:r>
          </a:p>
        </p:txBody>
      </p:sp>
    </p:spTree>
    <p:extLst>
      <p:ext uri="{BB962C8B-B14F-4D97-AF65-F5344CB8AC3E}">
        <p14:creationId xmlns:p14="http://schemas.microsoft.com/office/powerpoint/2010/main" val="2978708516"/>
      </p:ext>
    </p:extLst>
  </p:cSld>
  <p:clrMapOvr>
    <a:masterClrMapping/>
  </p:clrMapOvr>
  <p:transition>
    <p:pull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4034069420"/>
              </p:ext>
            </p:extLst>
          </p:nvPr>
        </p:nvGraphicFramePr>
        <p:xfrm>
          <a:off x="535459" y="1639790"/>
          <a:ext cx="8869801" cy="451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3292173" y="1150940"/>
            <a:ext cx="3262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u="sng" dirty="0">
                <a:latin typeface="+mj-ea"/>
                <a:ea typeface="+mj-ea"/>
              </a:rPr>
              <a:t>摩托车月度销售量情况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61536" y="1411843"/>
            <a:ext cx="139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dirty="0"/>
              <a:t>（万辆）</a:t>
            </a:r>
          </a:p>
        </p:txBody>
      </p:sp>
      <p:sp>
        <p:nvSpPr>
          <p:cNvPr id="7" name="矩形 6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63552726"/>
      </p:ext>
    </p:extLst>
  </p:cSld>
  <p:clrMapOvr>
    <a:masterClrMapping/>
  </p:clrMapOvr>
  <p:transition>
    <p:pull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0615" y="1613593"/>
            <a:ext cx="8957262" cy="4240797"/>
          </a:xfrm>
          <a:prstGeom prst="rect">
            <a:avLst/>
          </a:prstGeom>
          <a:solidFill>
            <a:schemeClr val="accent3">
              <a:lumMod val="50000"/>
              <a:alpha val="96000"/>
            </a:schemeClr>
          </a:solidFill>
          <a:ln>
            <a:noFill/>
          </a:ln>
          <a:effectLst>
            <a:outerShdw dist="139700" dir="19200000" algn="bl" rotWithShape="0">
              <a:schemeClr val="accent3">
                <a:lumMod val="75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indent="-176213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月，摩托车出口环比、同比均增长，其中同比结束连续下降呈小幅增长。当月出口摩托车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60.6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万辆，比上月增长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6.3%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，比上年同期增长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。其中，二轮车出口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57.8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万辆，比上年同期增长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；三轮车出口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2.8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万辆，比上年同期增长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15.4%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213" indent="-176213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1-9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月，累计出口摩托车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524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万辆，比上年同期下降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6.8%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，降幅继续收窄。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7328" y="671257"/>
            <a:ext cx="9072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    ⑵.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摩托车出口高于上年同期</a:t>
            </a:r>
          </a:p>
        </p:txBody>
      </p:sp>
    </p:spTree>
    <p:extLst>
      <p:ext uri="{BB962C8B-B14F-4D97-AF65-F5344CB8AC3E}">
        <p14:creationId xmlns:p14="http://schemas.microsoft.com/office/powerpoint/2010/main" val="2340980034"/>
      </p:ext>
    </p:extLst>
  </p:cSld>
  <p:clrMapOvr>
    <a:masterClrMapping/>
  </p:clrMapOvr>
  <p:transition>
    <p:pull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305530"/>
              </p:ext>
            </p:extLst>
          </p:nvPr>
        </p:nvGraphicFramePr>
        <p:xfrm>
          <a:off x="177982" y="1276681"/>
          <a:ext cx="9550038" cy="500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8"/>
          <p:cNvSpPr txBox="1"/>
          <p:nvPr/>
        </p:nvSpPr>
        <p:spPr>
          <a:xfrm>
            <a:off x="2581785" y="1150941"/>
            <a:ext cx="4683211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zh-CN" altLang="en-US" sz="2400" b="1" u="sng" dirty="0">
                <a:latin typeface="+mj-lt"/>
                <a:ea typeface="+mj-ea"/>
              </a:rPr>
              <a:t>摩托车月度出口量情况</a:t>
            </a:r>
          </a:p>
        </p:txBody>
      </p:sp>
      <p:sp>
        <p:nvSpPr>
          <p:cNvPr id="4" name="矩形 3"/>
          <p:cNvSpPr/>
          <p:nvPr/>
        </p:nvSpPr>
        <p:spPr>
          <a:xfrm>
            <a:off x="410615" y="7806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二、汽车工业经济运行情况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53482710"/>
      </p:ext>
    </p:extLst>
  </p:cSld>
  <p:clrMapOvr>
    <a:masterClrMapping/>
  </p:clrMapOvr>
  <p:transition>
    <p:pull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09562" y="2238991"/>
            <a:ext cx="955516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44550" indent="-844550" algn="ctr" defTabSz="844550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r>
              <a:rPr kumimoji="0" lang="en-US" altLang="zh-CN" sz="2400" b="0" i="0" u="none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</a:t>
            </a:r>
          </a:p>
          <a:p>
            <a:pPr marL="844550" indent="-844550" algn="ctr" defTabSz="844550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endParaRPr kumimoji="0" lang="en-US" altLang="zh-CN" sz="2400" b="0" i="0" u="none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" name="Rectangle 105"/>
          <p:cNvSpPr>
            <a:spLocks noChangeArrowheads="1"/>
          </p:cNvSpPr>
          <p:nvPr/>
        </p:nvSpPr>
        <p:spPr bwMode="auto">
          <a:xfrm>
            <a:off x="309562" y="2238991"/>
            <a:ext cx="955516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44550" indent="-844550" algn="ctr" defTabSz="844550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r>
              <a:rPr kumimoji="0" lang="zh-CN" altLang="en-US" sz="2400" b="0" i="0" u="none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</a:t>
            </a:r>
          </a:p>
          <a:p>
            <a:pPr marL="844550" indent="-844550" algn="ctr" defTabSz="844550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endParaRPr kumimoji="0" lang="zh-CN" altLang="en-US" sz="2400" b="0" i="0" u="none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" name="Text Box 106"/>
          <p:cNvSpPr txBox="1">
            <a:spLocks noChangeArrowheads="1"/>
          </p:cNvSpPr>
          <p:nvPr/>
        </p:nvSpPr>
        <p:spPr bwMode="auto">
          <a:xfrm>
            <a:off x="416496" y="662515"/>
            <a:ext cx="873654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00113" indent="-900113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r>
              <a:rPr kumimoji="0" lang="en-US" altLang="zh-CN" sz="28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1. </a:t>
            </a:r>
            <a:r>
              <a:rPr kumimoji="0" lang="zh-CN" altLang="en-US" sz="28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汽车产、销、存情况                                                                                   </a:t>
            </a:r>
            <a:endParaRPr kumimoji="0" lang="en-US" altLang="zh-CN" sz="2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9562" y="2238991"/>
            <a:ext cx="955516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44550" indent="-844550" algn="ctr" defTabSz="844550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r>
              <a:rPr kumimoji="0" lang="en-US" altLang="zh-CN" sz="2400" b="0" i="0" u="none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</a:t>
            </a:r>
          </a:p>
          <a:p>
            <a:pPr marL="844550" indent="-844550" algn="ctr" defTabSz="844550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endParaRPr kumimoji="0" lang="en-US" altLang="zh-CN" sz="2400" b="0" i="0" u="none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9" name="Text Box 106"/>
          <p:cNvSpPr txBox="1">
            <a:spLocks noChangeArrowheads="1"/>
          </p:cNvSpPr>
          <p:nvPr/>
        </p:nvSpPr>
        <p:spPr bwMode="auto">
          <a:xfrm>
            <a:off x="588048" y="1269592"/>
            <a:ext cx="873654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3" indent="-900113" algn="ctr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</a:pPr>
            <a:r>
              <a:rPr kumimoji="0" lang="en-US" altLang="zh-CN" sz="2400" b="1" u="sng" dirty="0">
                <a:latin typeface="+mn-lt"/>
                <a:ea typeface="+mj-ea"/>
              </a:rPr>
              <a:t>2019</a:t>
            </a:r>
            <a:r>
              <a:rPr kumimoji="0" lang="zh-CN" altLang="en-US" sz="2400" b="1" u="sng" dirty="0">
                <a:latin typeface="+mn-lt"/>
                <a:ea typeface="+mj-ea"/>
              </a:rPr>
              <a:t>年</a:t>
            </a:r>
            <a:r>
              <a:rPr lang="en-US" altLang="zh-CN" sz="2400" b="1" u="sng" dirty="0">
                <a:ea typeface="+mj-ea"/>
              </a:rPr>
              <a:t>9</a:t>
            </a:r>
            <a:r>
              <a:rPr kumimoji="0" lang="zh-CN" altLang="en-US" sz="2400" b="1" u="sng" dirty="0">
                <a:latin typeface="+mn-lt"/>
                <a:ea typeface="+mj-ea"/>
              </a:rPr>
              <a:t>月汽车销售情况</a:t>
            </a:r>
          </a:p>
        </p:txBody>
      </p:sp>
      <p:sp>
        <p:nvSpPr>
          <p:cNvPr id="20" name="矩形 19"/>
          <p:cNvSpPr/>
          <p:nvPr/>
        </p:nvSpPr>
        <p:spPr>
          <a:xfrm>
            <a:off x="7952663" y="1645837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黑体"/>
              </a:rPr>
              <a:t> </a:t>
            </a:r>
            <a:r>
              <a:rPr lang="zh-CN" altLang="en-US" sz="1600" b="1" dirty="0">
                <a:solidFill>
                  <a:srgbClr val="000000"/>
                </a:solidFill>
                <a:latin typeface="Arial"/>
                <a:ea typeface="黑体"/>
              </a:rPr>
              <a:t>单位：万辆、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黑体"/>
              </a:rPr>
              <a:t>%</a:t>
            </a:r>
            <a:endParaRPr lang="zh-CN" altLang="en-US" sz="1600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12587" y="55438"/>
            <a:ext cx="6621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ea"/>
                <a:ea typeface="+mj-ea"/>
                <a:cs typeface="Arial" pitchFamily="34" charset="0"/>
              </a:rPr>
              <a:t>一、汽车工业主要指标完成情况</a:t>
            </a:r>
          </a:p>
        </p:txBody>
      </p:sp>
      <p:graphicFrame>
        <p:nvGraphicFramePr>
          <p:cNvPr id="10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081873"/>
              </p:ext>
            </p:extLst>
          </p:nvPr>
        </p:nvGraphicFramePr>
        <p:xfrm>
          <a:off x="412587" y="1994065"/>
          <a:ext cx="9061200" cy="4327917"/>
        </p:xfrm>
        <a:graphic>
          <a:graphicData uri="http://schemas.openxmlformats.org/drawingml/2006/table">
            <a:tbl>
              <a:tblPr/>
              <a:tblGrid>
                <a:gridCol w="279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1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8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148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9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1-9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月累计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环比增长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同比增长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同比累计增长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汽车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227.1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1837.1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16.0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-5.2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-10.3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265113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乘用车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193.1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1524.9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16.8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-6.3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-11.7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914400" marR="0" lvl="2" indent="-37465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轿车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93.2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742.1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19.9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-7.7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-12.0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914400" marR="0" lvl="2" indent="-37465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MPV 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12.7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98.2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29.4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-13.3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-22.1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914400" marR="0" lvl="2" indent="-37465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SUV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84.1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656.0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12.5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-3.3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-9.3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914400" marR="0" lvl="2" indent="-37465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交叉型乘用车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3.1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28.6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2.2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-12.5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-15.1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265113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商用车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34.0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312.2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11.6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1.9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-3.4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客车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3.8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32.6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-1.3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-7.5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-2.0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914400" marR="0" lvl="2" indent="-198438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其中</a:t>
                      </a: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:</a:t>
                      </a: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客车非完整车辆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0.2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2.1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-33.4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-34.5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-9.4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货车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30.2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279.5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13.5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3.3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-3.5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914400" marR="0" lvl="2" indent="-198438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其中</a:t>
                      </a: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:</a:t>
                      </a: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半挂牵引车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3.9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41.8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18.5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14.7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16.1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2203">
                <a:tc>
                  <a:txBody>
                    <a:bodyPr/>
                    <a:lstStyle/>
                    <a:p>
                      <a:pPr marL="914400" marR="0" lvl="2" indent="-198438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货车非完整车辆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4.5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43.6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9.5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16.8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+mn-cs"/>
                        </a:rPr>
                        <a:t>6.6 </a:t>
                      </a:r>
                    </a:p>
                  </a:txBody>
                  <a:tcPr marL="9525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864651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431183"/>
              </p:ext>
            </p:extLst>
          </p:nvPr>
        </p:nvGraphicFramePr>
        <p:xfrm>
          <a:off x="415924" y="2131382"/>
          <a:ext cx="9074152" cy="1911808"/>
        </p:xfrm>
        <a:graphic>
          <a:graphicData uri="http://schemas.openxmlformats.org/drawingml/2006/table">
            <a:tbl>
              <a:tblPr/>
              <a:tblGrid>
                <a:gridCol w="2242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0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6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43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230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月初库存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月末库存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增长率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16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汽车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99.4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94.2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-5.2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3167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乘用车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79.1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73.3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-7.3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3167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商用车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20.3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n-cs"/>
                        </a:rPr>
                        <a:t>20.9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3.0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Text Box 106"/>
          <p:cNvSpPr txBox="1">
            <a:spLocks noChangeArrowheads="1"/>
          </p:cNvSpPr>
          <p:nvPr/>
        </p:nvSpPr>
        <p:spPr bwMode="auto">
          <a:xfrm>
            <a:off x="459956" y="1561882"/>
            <a:ext cx="8953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3" indent="-900113" algn="ctr">
              <a:spcBef>
                <a:spcPct val="50000"/>
              </a:spcBef>
              <a:buClr>
                <a:schemeClr val="folHlink"/>
              </a:buClr>
              <a:buSzPct val="85000"/>
            </a:pPr>
            <a:r>
              <a:rPr kumimoji="0" lang="en-US" altLang="zh-CN" sz="2400" b="1" u="sng" dirty="0">
                <a:latin typeface="+mn-lt"/>
                <a:ea typeface="+mj-ea"/>
              </a:rPr>
              <a:t>2019</a:t>
            </a:r>
            <a:r>
              <a:rPr kumimoji="0" lang="zh-CN" altLang="en-US" sz="2400" b="1" u="sng" dirty="0">
                <a:latin typeface="+mn-lt"/>
                <a:ea typeface="+mj-ea"/>
              </a:rPr>
              <a:t>年</a:t>
            </a:r>
            <a:r>
              <a:rPr lang="en-US" altLang="zh-CN" sz="2400" b="1" u="sng" dirty="0">
                <a:ea typeface="+mj-ea"/>
              </a:rPr>
              <a:t>9</a:t>
            </a:r>
            <a:r>
              <a:rPr kumimoji="0" lang="zh-CN" altLang="en-US" sz="2400" b="1" u="sng" dirty="0">
                <a:latin typeface="+mn-lt"/>
                <a:ea typeface="+mj-ea"/>
              </a:rPr>
              <a:t>月汽</a:t>
            </a:r>
            <a:r>
              <a:rPr lang="zh-CN" altLang="en-US" sz="2400" b="1" u="sng" dirty="0">
                <a:latin typeface="+mn-lt"/>
                <a:ea typeface="+mj-ea"/>
              </a:rPr>
              <a:t>车企业库存</a:t>
            </a:r>
            <a:r>
              <a:rPr kumimoji="0" lang="zh-CN" altLang="en-US" sz="2400" b="1" u="sng" dirty="0">
                <a:ea typeface="+mj-ea"/>
              </a:rPr>
              <a:t>情况</a:t>
            </a:r>
            <a:endParaRPr lang="zh-CN" altLang="en-US" sz="2400" b="1" u="sng" dirty="0"/>
          </a:p>
        </p:txBody>
      </p:sp>
      <p:sp>
        <p:nvSpPr>
          <p:cNvPr id="5" name="矩形 4"/>
          <p:cNvSpPr/>
          <p:nvPr/>
        </p:nvSpPr>
        <p:spPr>
          <a:xfrm>
            <a:off x="7824235" y="1792714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黑体"/>
              </a:rPr>
              <a:t> </a:t>
            </a:r>
            <a:r>
              <a:rPr lang="zh-CN" altLang="en-US" sz="1600" b="1" dirty="0">
                <a:solidFill>
                  <a:srgbClr val="000000"/>
                </a:solidFill>
                <a:latin typeface="Arial"/>
                <a:ea typeface="黑体"/>
              </a:rPr>
              <a:t>单位：万辆、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黑体"/>
              </a:rPr>
              <a:t>%</a:t>
            </a:r>
            <a:endParaRPr lang="zh-CN" altLang="en-US" sz="1600" dirty="0"/>
          </a:p>
        </p:txBody>
      </p:sp>
      <p:sp>
        <p:nvSpPr>
          <p:cNvPr id="6" name="Text Box 106"/>
          <p:cNvSpPr txBox="1">
            <a:spLocks noChangeArrowheads="1"/>
          </p:cNvSpPr>
          <p:nvPr/>
        </p:nvSpPr>
        <p:spPr bwMode="auto">
          <a:xfrm>
            <a:off x="416496" y="662515"/>
            <a:ext cx="873654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00113" indent="-900113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r>
              <a:rPr kumimoji="0" lang="en-US" altLang="zh-CN" sz="28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1. </a:t>
            </a:r>
            <a:r>
              <a:rPr kumimoji="0" lang="zh-CN" altLang="en-US" sz="28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汽车产、销、存情况                                                                                   </a:t>
            </a:r>
            <a:endParaRPr kumimoji="0" lang="en-US" altLang="zh-CN" sz="2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12587" y="55438"/>
            <a:ext cx="6621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ea"/>
                <a:ea typeface="+mj-ea"/>
                <a:cs typeface="Arial" pitchFamily="34" charset="0"/>
              </a:rPr>
              <a:t>一、汽车工业主要指标完成情况</a:t>
            </a:r>
          </a:p>
        </p:txBody>
      </p:sp>
    </p:spTree>
    <p:extLst>
      <p:ext uri="{BB962C8B-B14F-4D97-AF65-F5344CB8AC3E}">
        <p14:creationId xmlns:p14="http://schemas.microsoft.com/office/powerpoint/2010/main" val="2743856646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0"/>
          <p:cNvSpPr txBox="1">
            <a:spLocks noChangeArrowheads="1"/>
          </p:cNvSpPr>
          <p:nvPr/>
        </p:nvSpPr>
        <p:spPr bwMode="auto">
          <a:xfrm>
            <a:off x="415925" y="662738"/>
            <a:ext cx="737102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900113" indent="-900113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 kumimoji="0" sz="2800" b="1" i="0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defRPr>
            </a:lvl1pPr>
          </a:lstStyle>
          <a:p>
            <a:r>
              <a:rPr lang="en-US" altLang="zh-CN" dirty="0"/>
              <a:t>2. </a:t>
            </a:r>
            <a:r>
              <a:rPr lang="zh-CN" altLang="en-US" dirty="0"/>
              <a:t>新能源汽车产销情况</a:t>
            </a:r>
          </a:p>
        </p:txBody>
      </p:sp>
      <p:sp>
        <p:nvSpPr>
          <p:cNvPr id="21" name="Text Box 106"/>
          <p:cNvSpPr txBox="1">
            <a:spLocks noChangeArrowheads="1"/>
          </p:cNvSpPr>
          <p:nvPr/>
        </p:nvSpPr>
        <p:spPr bwMode="auto">
          <a:xfrm>
            <a:off x="464628" y="1462629"/>
            <a:ext cx="8953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3" indent="-900113" algn="ctr">
              <a:spcBef>
                <a:spcPct val="50000"/>
              </a:spcBef>
              <a:buClr>
                <a:schemeClr val="folHlink"/>
              </a:buClr>
              <a:buSzPct val="85000"/>
            </a:pPr>
            <a:r>
              <a:rPr kumimoji="0" lang="en-US" altLang="zh-CN" sz="2400" b="1" u="sng">
                <a:latin typeface="+mn-lt"/>
                <a:ea typeface="+mj-ea"/>
              </a:rPr>
              <a:t>2019</a:t>
            </a:r>
            <a:r>
              <a:rPr kumimoji="0" lang="zh-CN" altLang="en-US" sz="2400" b="1" u="sng">
                <a:latin typeface="+mn-lt"/>
                <a:ea typeface="+mj-ea"/>
              </a:rPr>
              <a:t>年</a:t>
            </a:r>
            <a:r>
              <a:rPr kumimoji="0" lang="en-US" altLang="zh-CN" sz="2400" b="1" u="sng">
                <a:latin typeface="+mn-lt"/>
                <a:ea typeface="+mj-ea"/>
              </a:rPr>
              <a:t>9</a:t>
            </a:r>
            <a:r>
              <a:rPr kumimoji="0" lang="zh-CN" altLang="en-US" sz="2400" b="1" u="sng">
                <a:latin typeface="+mn-lt"/>
                <a:ea typeface="+mj-ea"/>
              </a:rPr>
              <a:t>月新能源汽车生产情况</a:t>
            </a:r>
            <a:endParaRPr lang="zh-CN" altLang="en-US" sz="2400" b="1" u="sng" dirty="0"/>
          </a:p>
        </p:txBody>
      </p:sp>
      <p:sp>
        <p:nvSpPr>
          <p:cNvPr id="22" name="矩形 21"/>
          <p:cNvSpPr/>
          <p:nvPr/>
        </p:nvSpPr>
        <p:spPr>
          <a:xfrm>
            <a:off x="7786952" y="2200965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黑体"/>
              </a:rPr>
              <a:t> </a:t>
            </a:r>
            <a:r>
              <a:rPr lang="zh-CN" altLang="en-US" sz="1600" b="1" dirty="0">
                <a:solidFill>
                  <a:srgbClr val="000000"/>
                </a:solidFill>
                <a:latin typeface="Arial"/>
                <a:ea typeface="黑体"/>
              </a:rPr>
              <a:t>单位：万辆、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黑体"/>
              </a:rPr>
              <a:t>%</a:t>
            </a:r>
            <a:endParaRPr lang="zh-CN" altLang="en-US" sz="1600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12587" y="55438"/>
            <a:ext cx="6621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ea"/>
                <a:ea typeface="+mj-ea"/>
                <a:cs typeface="Arial" pitchFamily="34" charset="0"/>
              </a:rPr>
              <a:t>一、汽车工业主要指标完成情况</a:t>
            </a:r>
          </a:p>
        </p:txBody>
      </p:sp>
      <p:graphicFrame>
        <p:nvGraphicFramePr>
          <p:cNvPr id="9" name="Tabl1_1"/>
          <p:cNvGraphicFramePr>
            <a:graphicFrameLocks noGrp="1"/>
          </p:cNvGraphicFramePr>
          <p:nvPr/>
        </p:nvGraphicFramePr>
        <p:xfrm>
          <a:off x="344010" y="2545302"/>
          <a:ext cx="9074152" cy="3002784"/>
        </p:xfrm>
        <a:graphic>
          <a:graphicData uri="http://schemas.openxmlformats.org/drawingml/2006/table">
            <a:tbl>
              <a:tblPr/>
              <a:tblGrid>
                <a:gridCol w="2490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61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37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38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569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9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1-9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月累计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环比增长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同比增长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同比累计增长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02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新能源汽车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8.9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88.8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-29.9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20.9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024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新能源乘用车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8.0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80.8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-1.9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-27.5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26.9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024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    纯电动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6.5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64.1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-4.2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-22.0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39.0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024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    插电式混合动力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1.5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16.7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9.5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-44.5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-4.8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024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新能源商用车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0.9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8.0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61.8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-46.2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-18.0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5024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    纯电动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0.8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7.6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55.5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-47.7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-18.8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708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    插电式混合动力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0.3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1405.6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-8.4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-27.5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159225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0"/>
          <p:cNvSpPr txBox="1">
            <a:spLocks noChangeArrowheads="1"/>
          </p:cNvSpPr>
          <p:nvPr/>
        </p:nvSpPr>
        <p:spPr bwMode="auto">
          <a:xfrm>
            <a:off x="415925" y="662738"/>
            <a:ext cx="737102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900113" indent="-900113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 kumimoji="0" sz="2800" b="1" i="0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defRPr>
            </a:lvl1pPr>
          </a:lstStyle>
          <a:p>
            <a:r>
              <a:rPr lang="en-US" altLang="zh-CN" dirty="0"/>
              <a:t>2. </a:t>
            </a:r>
            <a:r>
              <a:rPr lang="zh-CN" altLang="en-US" dirty="0"/>
              <a:t>新能源汽车产销情况</a:t>
            </a:r>
          </a:p>
        </p:txBody>
      </p:sp>
      <p:sp>
        <p:nvSpPr>
          <p:cNvPr id="21" name="Text Box 106"/>
          <p:cNvSpPr txBox="1">
            <a:spLocks noChangeArrowheads="1"/>
          </p:cNvSpPr>
          <p:nvPr/>
        </p:nvSpPr>
        <p:spPr bwMode="auto">
          <a:xfrm>
            <a:off x="464628" y="1401647"/>
            <a:ext cx="8953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3" indent="-900113" algn="ctr">
              <a:spcBef>
                <a:spcPct val="50000"/>
              </a:spcBef>
              <a:buClr>
                <a:schemeClr val="folHlink"/>
              </a:buClr>
              <a:buSzPct val="85000"/>
            </a:pPr>
            <a:r>
              <a:rPr kumimoji="0" lang="en-US" altLang="zh-CN" sz="2400" b="1" u="sng">
                <a:latin typeface="+mn-lt"/>
                <a:ea typeface="+mj-ea"/>
              </a:rPr>
              <a:t>2019</a:t>
            </a:r>
            <a:r>
              <a:rPr kumimoji="0" lang="zh-CN" altLang="en-US" sz="2400" b="1" u="sng">
                <a:latin typeface="+mn-lt"/>
                <a:ea typeface="+mj-ea"/>
              </a:rPr>
              <a:t>年</a:t>
            </a:r>
            <a:r>
              <a:rPr kumimoji="0" lang="en-US" altLang="zh-CN" sz="2400" b="1" u="sng">
                <a:latin typeface="+mn-lt"/>
                <a:ea typeface="+mj-ea"/>
              </a:rPr>
              <a:t>9</a:t>
            </a:r>
            <a:r>
              <a:rPr kumimoji="0" lang="zh-CN" altLang="en-US" sz="2400" b="1" u="sng">
                <a:latin typeface="+mn-lt"/>
                <a:ea typeface="+mj-ea"/>
              </a:rPr>
              <a:t>月新能源汽车销售情况</a:t>
            </a:r>
            <a:endParaRPr lang="zh-CN" altLang="en-US" sz="2400" b="1" u="sng" dirty="0"/>
          </a:p>
        </p:txBody>
      </p:sp>
      <p:sp>
        <p:nvSpPr>
          <p:cNvPr id="22" name="矩形 21"/>
          <p:cNvSpPr/>
          <p:nvPr/>
        </p:nvSpPr>
        <p:spPr>
          <a:xfrm>
            <a:off x="7786952" y="2206748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黑体"/>
              </a:rPr>
              <a:t> </a:t>
            </a:r>
            <a:r>
              <a:rPr lang="zh-CN" altLang="en-US" sz="1600" b="1" dirty="0">
                <a:solidFill>
                  <a:srgbClr val="000000"/>
                </a:solidFill>
                <a:latin typeface="Arial"/>
                <a:ea typeface="黑体"/>
              </a:rPr>
              <a:t>单位：万辆、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黑体"/>
              </a:rPr>
              <a:t>%</a:t>
            </a:r>
            <a:endParaRPr lang="zh-CN" altLang="en-US" sz="1600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12587" y="55438"/>
            <a:ext cx="6621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ea"/>
                <a:ea typeface="+mj-ea"/>
                <a:cs typeface="Arial" pitchFamily="34" charset="0"/>
              </a:rPr>
              <a:t>一、汽车工业主要指标完成情况</a:t>
            </a:r>
          </a:p>
        </p:txBody>
      </p:sp>
      <p:graphicFrame>
        <p:nvGraphicFramePr>
          <p:cNvPr id="9" name="Tabl1_1"/>
          <p:cNvGraphicFramePr>
            <a:graphicFrameLocks noGrp="1"/>
          </p:cNvGraphicFramePr>
          <p:nvPr/>
        </p:nvGraphicFramePr>
        <p:xfrm>
          <a:off x="344010" y="2545302"/>
          <a:ext cx="9074152" cy="3002784"/>
        </p:xfrm>
        <a:graphic>
          <a:graphicData uri="http://schemas.openxmlformats.org/drawingml/2006/table">
            <a:tbl>
              <a:tblPr/>
              <a:tblGrid>
                <a:gridCol w="2490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61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37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38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569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9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1-9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月累计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环比增长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同比增长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同比累计增长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02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新能源汽车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8.0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87.2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-6.5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-34.2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20.8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024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新能源乘用车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7.3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79.2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-9.0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-32.0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26.1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024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    纯电动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5.6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61.6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-11.2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-29.7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36.4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024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    插电式混合动力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1.6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17.6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-0.5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-38.8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-0.2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024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新能源商用车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0.7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8.0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30.7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-50.5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-14.7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5024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    纯电动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0.7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7.6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24.1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-52.3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-15.3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708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    插电式混合动力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0.3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2600.0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-1.5</a:t>
                      </a: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-27.2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282496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0"/>
          <p:cNvSpPr txBox="1">
            <a:spLocks noChangeArrowheads="1"/>
          </p:cNvSpPr>
          <p:nvPr/>
        </p:nvSpPr>
        <p:spPr bwMode="auto">
          <a:xfrm>
            <a:off x="415925" y="662738"/>
            <a:ext cx="737102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900113" indent="-900113">
              <a:spcBef>
                <a:spcPct val="5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 kumimoji="0" sz="2800" b="1" i="0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defRPr>
            </a:lvl1pPr>
          </a:lstStyle>
          <a:p>
            <a:r>
              <a:rPr lang="en-US" altLang="zh-CN" dirty="0"/>
              <a:t>3. </a:t>
            </a:r>
            <a:r>
              <a:rPr lang="zh-CN" altLang="en-US" dirty="0"/>
              <a:t>摩托车产销情况</a:t>
            </a:r>
          </a:p>
        </p:txBody>
      </p:sp>
      <p:sp>
        <p:nvSpPr>
          <p:cNvPr id="14" name="Text Box 106"/>
          <p:cNvSpPr txBox="1">
            <a:spLocks noChangeArrowheads="1"/>
          </p:cNvSpPr>
          <p:nvPr/>
        </p:nvSpPr>
        <p:spPr bwMode="auto">
          <a:xfrm>
            <a:off x="428228" y="4387659"/>
            <a:ext cx="873654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00113" indent="-900113" algn="ctr">
              <a:spcBef>
                <a:spcPct val="50000"/>
              </a:spcBef>
              <a:defRPr/>
            </a:pPr>
            <a:endParaRPr lang="en-US" altLang="zh-CN" sz="1200" i="0" u="none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 Box 106"/>
          <p:cNvSpPr txBox="1">
            <a:spLocks noChangeArrowheads="1"/>
          </p:cNvSpPr>
          <p:nvPr/>
        </p:nvSpPr>
        <p:spPr bwMode="auto">
          <a:xfrm>
            <a:off x="468342" y="3770173"/>
            <a:ext cx="8953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3" indent="-900113" algn="ctr">
              <a:spcBef>
                <a:spcPct val="50000"/>
              </a:spcBef>
              <a:buClr>
                <a:schemeClr val="folHlink"/>
              </a:buClr>
              <a:buSzPct val="85000"/>
            </a:pPr>
            <a:r>
              <a:rPr kumimoji="0" lang="en-US" altLang="zh-CN" sz="2400" b="1" u="sng" dirty="0">
                <a:latin typeface="+mn-lt"/>
                <a:ea typeface="+mj-ea"/>
              </a:rPr>
              <a:t>2019</a:t>
            </a:r>
            <a:r>
              <a:rPr kumimoji="0" lang="zh-CN" altLang="en-US" sz="2400" b="1" u="sng" dirty="0">
                <a:latin typeface="+mn-lt"/>
                <a:ea typeface="+mj-ea"/>
              </a:rPr>
              <a:t>年</a:t>
            </a:r>
            <a:r>
              <a:rPr kumimoji="0" lang="en-US" altLang="zh-CN" sz="2400" b="1" u="sng" dirty="0">
                <a:latin typeface="+mn-lt"/>
                <a:ea typeface="+mj-ea"/>
              </a:rPr>
              <a:t>9</a:t>
            </a:r>
            <a:r>
              <a:rPr kumimoji="0" lang="zh-CN" altLang="en-US" sz="2400" b="1" u="sng" dirty="0">
                <a:latin typeface="+mn-lt"/>
                <a:ea typeface="+mj-ea"/>
              </a:rPr>
              <a:t>月摩托车销售情况</a:t>
            </a:r>
            <a:endParaRPr lang="zh-CN" altLang="en-US" sz="2400" b="1" u="sng" dirty="0"/>
          </a:p>
        </p:txBody>
      </p:sp>
      <p:sp>
        <p:nvSpPr>
          <p:cNvPr id="21" name="Text Box 106"/>
          <p:cNvSpPr txBox="1">
            <a:spLocks noChangeArrowheads="1"/>
          </p:cNvSpPr>
          <p:nvPr/>
        </p:nvSpPr>
        <p:spPr bwMode="auto">
          <a:xfrm>
            <a:off x="464628" y="1401647"/>
            <a:ext cx="8953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0113" indent="-900113" algn="ctr">
              <a:spcBef>
                <a:spcPct val="50000"/>
              </a:spcBef>
              <a:buClr>
                <a:schemeClr val="folHlink"/>
              </a:buClr>
              <a:buSzPct val="85000"/>
            </a:pPr>
            <a:r>
              <a:rPr kumimoji="0" lang="en-US" altLang="zh-CN" sz="2400" b="1" u="sng" dirty="0">
                <a:latin typeface="+mn-lt"/>
                <a:ea typeface="+mj-ea"/>
              </a:rPr>
              <a:t>2019</a:t>
            </a:r>
            <a:r>
              <a:rPr kumimoji="0" lang="zh-CN" altLang="en-US" sz="2400" b="1" u="sng" dirty="0">
                <a:latin typeface="+mn-lt"/>
                <a:ea typeface="+mj-ea"/>
              </a:rPr>
              <a:t>年</a:t>
            </a:r>
            <a:r>
              <a:rPr kumimoji="0" lang="en-US" altLang="zh-CN" sz="2400" b="1" u="sng" dirty="0">
                <a:latin typeface="+mn-lt"/>
                <a:ea typeface="+mj-ea"/>
              </a:rPr>
              <a:t>9</a:t>
            </a:r>
            <a:r>
              <a:rPr kumimoji="0" lang="zh-CN" altLang="en-US" sz="2400" b="1" u="sng" dirty="0">
                <a:latin typeface="+mn-lt"/>
                <a:ea typeface="+mj-ea"/>
              </a:rPr>
              <a:t>月摩托车生产情况</a:t>
            </a:r>
            <a:endParaRPr lang="zh-CN" altLang="en-US" sz="2400" b="1" u="sng" dirty="0"/>
          </a:p>
        </p:txBody>
      </p:sp>
      <p:sp>
        <p:nvSpPr>
          <p:cNvPr id="22" name="矩形 21"/>
          <p:cNvSpPr/>
          <p:nvPr/>
        </p:nvSpPr>
        <p:spPr>
          <a:xfrm>
            <a:off x="7629303" y="1501106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黑体"/>
              </a:rPr>
              <a:t> </a:t>
            </a:r>
            <a:r>
              <a:rPr lang="zh-CN" altLang="en-US" sz="1600" b="1" dirty="0">
                <a:solidFill>
                  <a:srgbClr val="000000"/>
                </a:solidFill>
                <a:latin typeface="Arial"/>
                <a:ea typeface="黑体"/>
              </a:rPr>
              <a:t>单位：万辆、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黑体"/>
              </a:rPr>
              <a:t>%</a:t>
            </a:r>
            <a:endParaRPr lang="zh-CN" altLang="en-US" sz="1600" dirty="0"/>
          </a:p>
        </p:txBody>
      </p:sp>
      <p:sp>
        <p:nvSpPr>
          <p:cNvPr id="24" name="矩形 23"/>
          <p:cNvSpPr/>
          <p:nvPr/>
        </p:nvSpPr>
        <p:spPr>
          <a:xfrm>
            <a:off x="7633374" y="3859381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黑体"/>
              </a:rPr>
              <a:t> </a:t>
            </a:r>
            <a:r>
              <a:rPr lang="zh-CN" altLang="en-US" sz="1600" b="1" dirty="0">
                <a:solidFill>
                  <a:srgbClr val="000000"/>
                </a:solidFill>
                <a:latin typeface="Arial"/>
                <a:ea typeface="黑体"/>
              </a:rPr>
              <a:t>单位：万辆、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黑体"/>
              </a:rPr>
              <a:t>%</a:t>
            </a:r>
            <a:endParaRPr lang="zh-CN" altLang="en-US" sz="1600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12587" y="55438"/>
            <a:ext cx="6621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ea"/>
                <a:ea typeface="+mj-ea"/>
                <a:cs typeface="Arial" pitchFamily="34" charset="0"/>
              </a:rPr>
              <a:t>一、汽车工业主要指标完成情况</a:t>
            </a:r>
          </a:p>
        </p:txBody>
      </p:sp>
      <p:graphicFrame>
        <p:nvGraphicFramePr>
          <p:cNvPr id="11" name="Group 79"/>
          <p:cNvGraphicFramePr>
            <a:graphicFrameLocks noGrp="1"/>
          </p:cNvGraphicFramePr>
          <p:nvPr/>
        </p:nvGraphicFramePr>
        <p:xfrm>
          <a:off x="415924" y="1930218"/>
          <a:ext cx="9074152" cy="1540096"/>
        </p:xfrm>
        <a:graphic>
          <a:graphicData uri="http://schemas.openxmlformats.org/drawingml/2006/table">
            <a:tbl>
              <a:tblPr/>
              <a:tblGrid>
                <a:gridCol w="1998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50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50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76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37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38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502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9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1-9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月累计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环比增长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同比增长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同比累计增长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02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摩托车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163.3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1251.3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4.9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27.8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5.7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024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二轮摩托车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146.0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1108.1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4.9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26.0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4.0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024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三轮摩托车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17.3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143.2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4.8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44.8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20.8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Group 119"/>
          <p:cNvGraphicFramePr>
            <a:graphicFrameLocks noGrp="1"/>
          </p:cNvGraphicFramePr>
          <p:nvPr/>
        </p:nvGraphicFramePr>
        <p:xfrm>
          <a:off x="415925" y="4316471"/>
          <a:ext cx="9074149" cy="1511452"/>
        </p:xfrm>
        <a:graphic>
          <a:graphicData uri="http://schemas.openxmlformats.org/drawingml/2006/table">
            <a:tbl>
              <a:tblPr/>
              <a:tblGrid>
                <a:gridCol w="1999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53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35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7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49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38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78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9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1-9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月累计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环比增长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同比增长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j-ea"/>
                        </a:rPr>
                        <a:t>同比累计增长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8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摩托车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165.9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1245.7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9.7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29.4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5.0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863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二轮摩托车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148.6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1101.9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10.4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28.2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3.2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863">
                <a:tc>
                  <a:txBody>
                    <a:bodyPr/>
                    <a:lstStyle/>
                    <a:p>
                      <a:pPr marL="457200" marR="0" lvl="1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三轮摩托车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17.3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143.8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3.6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39.9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20.8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446284"/>
      </p:ext>
    </p:extLst>
  </p:cSld>
  <p:clrMapOvr>
    <a:masterClrMapping/>
  </p:clrMapOvr>
  <p:transition>
    <p:pull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4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0000FF"/>
      </a:dk2>
      <a:lt2>
        <a:srgbClr val="808080"/>
      </a:lt2>
      <a:accent1>
        <a:srgbClr val="3767C0"/>
      </a:accent1>
      <a:accent2>
        <a:srgbClr val="99CCFF"/>
      </a:accent2>
      <a:accent3>
        <a:srgbClr val="CCCCCC"/>
      </a:accent3>
      <a:accent4>
        <a:srgbClr val="96A200"/>
      </a:accent4>
      <a:accent5>
        <a:srgbClr val="FFC000"/>
      </a:accent5>
      <a:accent6>
        <a:srgbClr val="CE3B00"/>
      </a:accent6>
      <a:hlink>
        <a:srgbClr val="C00000"/>
      </a:hlink>
      <a:folHlink>
        <a:srgbClr val="666699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29124</TotalTime>
  <Words>3972</Words>
  <Application>Microsoft Office PowerPoint</Application>
  <PresentationFormat>A4 纸张(210x297 毫米)</PresentationFormat>
  <Paragraphs>747</Paragraphs>
  <Slides>45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5" baseType="lpstr">
      <vt:lpstr>黑体</vt:lpstr>
      <vt:lpstr>宋体</vt:lpstr>
      <vt:lpstr>微软雅黑</vt:lpstr>
      <vt:lpstr>Arial</vt:lpstr>
      <vt:lpstr>Calibri</vt:lpstr>
      <vt:lpstr>Verdana</vt:lpstr>
      <vt:lpstr>Wingdings</vt:lpstr>
      <vt:lpstr>Wingdings 2</vt:lpstr>
      <vt:lpstr>Office 主题​​</vt:lpstr>
      <vt:lpstr>图表</vt:lpstr>
      <vt:lpstr>中国汽车工业协会信息发布会</vt:lpstr>
      <vt:lpstr>PowerPoint 演示文稿</vt:lpstr>
      <vt:lpstr>一、汽车工业主要指标完成情况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二、汽车工业经济运行情况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 (Beijing)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 User</dc:creator>
  <cp:lastModifiedBy>qx</cp:lastModifiedBy>
  <cp:revision>3428</cp:revision>
  <cp:lastPrinted>2019-09-11T00:45:33Z</cp:lastPrinted>
  <dcterms:created xsi:type="dcterms:W3CDTF">2011-07-11T06:44:28Z</dcterms:created>
  <dcterms:modified xsi:type="dcterms:W3CDTF">2019-10-14T04:42:32Z</dcterms:modified>
</cp:coreProperties>
</file>